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8" r:id="rId32"/>
    <p:sldId id="286" r:id="rId33"/>
    <p:sldId id="287"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J"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58" autoAdjust="0"/>
  </p:normalViewPr>
  <p:slideViewPr>
    <p:cSldViewPr>
      <p:cViewPr>
        <p:scale>
          <a:sx n="77" d="100"/>
          <a:sy n="77" d="100"/>
        </p:scale>
        <p:origin x="-117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6144E-BF40-4DC3-BE46-C14D94469760}" type="doc">
      <dgm:prSet loTypeId="urn:microsoft.com/office/officeart/2005/8/layout/cycle1" loCatId="cycle" qsTypeId="urn:microsoft.com/office/officeart/2005/8/quickstyle/simple2" qsCatId="simple" csTypeId="urn:microsoft.com/office/officeart/2005/8/colors/accent0_1" csCatId="mainScheme" phldr="1"/>
      <dgm:spPr/>
      <dgm:t>
        <a:bodyPr/>
        <a:lstStyle/>
        <a:p>
          <a:endParaRPr lang="en-GB"/>
        </a:p>
      </dgm:t>
    </dgm:pt>
    <dgm:pt modelId="{F3CF0555-0326-4C9D-A26E-0B0E0B82436A}">
      <dgm:prSet phldrT="[Text]"/>
      <dgm:spPr/>
      <dgm:t>
        <a:bodyPr/>
        <a:lstStyle/>
        <a:p>
          <a:r>
            <a:rPr lang="en-GB" b="1"/>
            <a:t>Produce products/ services</a:t>
          </a:r>
        </a:p>
      </dgm:t>
    </dgm:pt>
    <dgm:pt modelId="{605210CC-8D4C-455B-9BE5-E270E880BC21}" type="parTrans" cxnId="{EE985EB6-D67A-4D2F-B62F-55464B4436AC}">
      <dgm:prSet/>
      <dgm:spPr/>
      <dgm:t>
        <a:bodyPr/>
        <a:lstStyle/>
        <a:p>
          <a:endParaRPr lang="en-GB"/>
        </a:p>
      </dgm:t>
    </dgm:pt>
    <dgm:pt modelId="{D3096165-A281-43DF-B055-48A3C9ED547A}" type="sibTrans" cxnId="{EE985EB6-D67A-4D2F-B62F-55464B4436AC}">
      <dgm:prSet/>
      <dgm:spPr/>
      <dgm:t>
        <a:bodyPr/>
        <a:lstStyle/>
        <a:p>
          <a:endParaRPr lang="en-GB"/>
        </a:p>
      </dgm:t>
    </dgm:pt>
    <dgm:pt modelId="{B49B73D3-FA7D-4C37-84F9-8621EF13A750}">
      <dgm:prSet phldrT="[Text]"/>
      <dgm:spPr/>
      <dgm:t>
        <a:bodyPr/>
        <a:lstStyle/>
        <a:p>
          <a:r>
            <a:rPr lang="en-GB" b="1"/>
            <a:t>Sell products/ services</a:t>
          </a:r>
        </a:p>
        <a:p>
          <a:endParaRPr lang="en-GB"/>
        </a:p>
      </dgm:t>
    </dgm:pt>
    <dgm:pt modelId="{1501A421-E7ED-4948-899E-08DC1D94DD42}" type="parTrans" cxnId="{C56579B4-136F-4F2A-8F81-BC3C1650E22C}">
      <dgm:prSet/>
      <dgm:spPr/>
      <dgm:t>
        <a:bodyPr/>
        <a:lstStyle/>
        <a:p>
          <a:endParaRPr lang="en-GB"/>
        </a:p>
      </dgm:t>
    </dgm:pt>
    <dgm:pt modelId="{197FF0B6-FB2A-4DD9-B252-0C387B3E3516}" type="sibTrans" cxnId="{C56579B4-136F-4F2A-8F81-BC3C1650E22C}">
      <dgm:prSet/>
      <dgm:spPr/>
      <dgm:t>
        <a:bodyPr/>
        <a:lstStyle/>
        <a:p>
          <a:endParaRPr lang="en-GB"/>
        </a:p>
      </dgm:t>
    </dgm:pt>
    <dgm:pt modelId="{8FB2613E-A2D2-4151-893F-97FBF08AD258}">
      <dgm:prSet phldrT="[Text]"/>
      <dgm:spPr/>
      <dgm:t>
        <a:bodyPr/>
        <a:lstStyle/>
        <a:p>
          <a:r>
            <a:rPr lang="en-GB" b="1"/>
            <a:t>Customers owes money</a:t>
          </a:r>
        </a:p>
      </dgm:t>
    </dgm:pt>
    <dgm:pt modelId="{CF6B2914-E548-4C8C-BF11-482770D08529}" type="parTrans" cxnId="{79CBD585-073A-4D9F-A3F4-78B03AA3ACF0}">
      <dgm:prSet/>
      <dgm:spPr/>
      <dgm:t>
        <a:bodyPr/>
        <a:lstStyle/>
        <a:p>
          <a:endParaRPr lang="en-GB"/>
        </a:p>
      </dgm:t>
    </dgm:pt>
    <dgm:pt modelId="{1296F08E-3F40-4A92-A637-AEBBAC8F5161}" type="sibTrans" cxnId="{79CBD585-073A-4D9F-A3F4-78B03AA3ACF0}">
      <dgm:prSet/>
      <dgm:spPr/>
      <dgm:t>
        <a:bodyPr/>
        <a:lstStyle/>
        <a:p>
          <a:endParaRPr lang="en-GB"/>
        </a:p>
      </dgm:t>
    </dgm:pt>
    <dgm:pt modelId="{2E16D79C-CCBB-457A-B8D5-EAE8C5F33D75}">
      <dgm:prSet phldrT="[Text]"/>
      <dgm:spPr/>
      <dgm:t>
        <a:bodyPr/>
        <a:lstStyle/>
        <a:p>
          <a:r>
            <a:rPr lang="en-GB" b="1"/>
            <a:t>Cash from customers</a:t>
          </a:r>
        </a:p>
        <a:p>
          <a:endParaRPr lang="en-GB"/>
        </a:p>
      </dgm:t>
    </dgm:pt>
    <dgm:pt modelId="{65D8ADF4-2546-41D3-8789-997B41F39713}" type="parTrans" cxnId="{9004F7A4-A76E-47F8-8F64-943AEBCD1DD6}">
      <dgm:prSet/>
      <dgm:spPr/>
      <dgm:t>
        <a:bodyPr/>
        <a:lstStyle/>
        <a:p>
          <a:endParaRPr lang="en-GB"/>
        </a:p>
      </dgm:t>
    </dgm:pt>
    <dgm:pt modelId="{B006D98D-9DF4-4D27-ADE1-8C635CB18C06}" type="sibTrans" cxnId="{9004F7A4-A76E-47F8-8F64-943AEBCD1DD6}">
      <dgm:prSet/>
      <dgm:spPr/>
      <dgm:t>
        <a:bodyPr/>
        <a:lstStyle/>
        <a:p>
          <a:endParaRPr lang="en-GB"/>
        </a:p>
      </dgm:t>
    </dgm:pt>
    <dgm:pt modelId="{E9431A0C-B867-4365-A198-3190B1CD5D47}">
      <dgm:prSet phldrT="[Text]"/>
      <dgm:spPr/>
      <dgm:t>
        <a:bodyPr/>
        <a:lstStyle/>
        <a:p>
          <a:r>
            <a:rPr lang="en-GB" b="1"/>
            <a:t>Buy inventory</a:t>
          </a:r>
        </a:p>
      </dgm:t>
    </dgm:pt>
    <dgm:pt modelId="{56B5E4BD-7DB8-4D5C-93E2-B431B20AA572}" type="parTrans" cxnId="{6CFB94BF-C43E-4954-A28B-DE3171630BB1}">
      <dgm:prSet/>
      <dgm:spPr/>
      <dgm:t>
        <a:bodyPr/>
        <a:lstStyle/>
        <a:p>
          <a:endParaRPr lang="en-GB"/>
        </a:p>
      </dgm:t>
    </dgm:pt>
    <dgm:pt modelId="{D0B72247-CDB1-46D8-AA70-CD53F331C712}" type="sibTrans" cxnId="{6CFB94BF-C43E-4954-A28B-DE3171630BB1}">
      <dgm:prSet/>
      <dgm:spPr/>
      <dgm:t>
        <a:bodyPr/>
        <a:lstStyle/>
        <a:p>
          <a:endParaRPr lang="en-GB"/>
        </a:p>
      </dgm:t>
    </dgm:pt>
    <dgm:pt modelId="{17E669E0-8507-4950-82B1-8C89E8E1B56F}" type="pres">
      <dgm:prSet presAssocID="{DA36144E-BF40-4DC3-BE46-C14D94469760}" presName="cycle" presStyleCnt="0">
        <dgm:presLayoutVars>
          <dgm:dir/>
          <dgm:resizeHandles val="exact"/>
        </dgm:presLayoutVars>
      </dgm:prSet>
      <dgm:spPr/>
      <dgm:t>
        <a:bodyPr/>
        <a:lstStyle/>
        <a:p>
          <a:endParaRPr lang="en-GB"/>
        </a:p>
      </dgm:t>
    </dgm:pt>
    <dgm:pt modelId="{34486E0F-2342-4D1D-9958-82A3748DA6F6}" type="pres">
      <dgm:prSet presAssocID="{F3CF0555-0326-4C9D-A26E-0B0E0B82436A}" presName="dummy" presStyleCnt="0"/>
      <dgm:spPr/>
    </dgm:pt>
    <dgm:pt modelId="{291464C8-0299-4D92-A850-52E0BA662F47}" type="pres">
      <dgm:prSet presAssocID="{F3CF0555-0326-4C9D-A26E-0B0E0B82436A}" presName="node" presStyleLbl="revTx" presStyleIdx="0" presStyleCnt="5">
        <dgm:presLayoutVars>
          <dgm:bulletEnabled val="1"/>
        </dgm:presLayoutVars>
      </dgm:prSet>
      <dgm:spPr/>
      <dgm:t>
        <a:bodyPr/>
        <a:lstStyle/>
        <a:p>
          <a:endParaRPr lang="en-GB"/>
        </a:p>
      </dgm:t>
    </dgm:pt>
    <dgm:pt modelId="{102A41FD-83ED-4332-AA4D-9B47FF93EC73}" type="pres">
      <dgm:prSet presAssocID="{D3096165-A281-43DF-B055-48A3C9ED547A}" presName="sibTrans" presStyleLbl="node1" presStyleIdx="0" presStyleCnt="5"/>
      <dgm:spPr/>
      <dgm:t>
        <a:bodyPr/>
        <a:lstStyle/>
        <a:p>
          <a:endParaRPr lang="en-GB"/>
        </a:p>
      </dgm:t>
    </dgm:pt>
    <dgm:pt modelId="{C24BF897-0D96-4110-A280-DF67C465E531}" type="pres">
      <dgm:prSet presAssocID="{B49B73D3-FA7D-4C37-84F9-8621EF13A750}" presName="dummy" presStyleCnt="0"/>
      <dgm:spPr/>
    </dgm:pt>
    <dgm:pt modelId="{1136DE37-2DA2-4BB9-ADA6-671EC61EDA3E}" type="pres">
      <dgm:prSet presAssocID="{B49B73D3-FA7D-4C37-84F9-8621EF13A750}" presName="node" presStyleLbl="revTx" presStyleIdx="1" presStyleCnt="5">
        <dgm:presLayoutVars>
          <dgm:bulletEnabled val="1"/>
        </dgm:presLayoutVars>
      </dgm:prSet>
      <dgm:spPr/>
      <dgm:t>
        <a:bodyPr/>
        <a:lstStyle/>
        <a:p>
          <a:endParaRPr lang="en-GB"/>
        </a:p>
      </dgm:t>
    </dgm:pt>
    <dgm:pt modelId="{560B38FB-1C50-43B7-AFF2-52F7DCD513B5}" type="pres">
      <dgm:prSet presAssocID="{197FF0B6-FB2A-4DD9-B252-0C387B3E3516}" presName="sibTrans" presStyleLbl="node1" presStyleIdx="1" presStyleCnt="5" custScaleY="99787"/>
      <dgm:spPr/>
      <dgm:t>
        <a:bodyPr/>
        <a:lstStyle/>
        <a:p>
          <a:endParaRPr lang="en-GB"/>
        </a:p>
      </dgm:t>
    </dgm:pt>
    <dgm:pt modelId="{5AC0B365-815A-4F53-8C2D-A6AD35BC5233}" type="pres">
      <dgm:prSet presAssocID="{8FB2613E-A2D2-4151-893F-97FBF08AD258}" presName="dummy" presStyleCnt="0"/>
      <dgm:spPr/>
    </dgm:pt>
    <dgm:pt modelId="{BC65D8C9-B3C4-42B4-8A93-5A2AD92867EE}" type="pres">
      <dgm:prSet presAssocID="{8FB2613E-A2D2-4151-893F-97FBF08AD258}" presName="node" presStyleLbl="revTx" presStyleIdx="2" presStyleCnt="5">
        <dgm:presLayoutVars>
          <dgm:bulletEnabled val="1"/>
        </dgm:presLayoutVars>
      </dgm:prSet>
      <dgm:spPr/>
      <dgm:t>
        <a:bodyPr/>
        <a:lstStyle/>
        <a:p>
          <a:endParaRPr lang="en-GB"/>
        </a:p>
      </dgm:t>
    </dgm:pt>
    <dgm:pt modelId="{DACDB71A-AF78-4C45-AE09-074289D440DB}" type="pres">
      <dgm:prSet presAssocID="{1296F08E-3F40-4A92-A637-AEBBAC8F5161}" presName="sibTrans" presStyleLbl="node1" presStyleIdx="2" presStyleCnt="5"/>
      <dgm:spPr/>
      <dgm:t>
        <a:bodyPr/>
        <a:lstStyle/>
        <a:p>
          <a:endParaRPr lang="en-GB"/>
        </a:p>
      </dgm:t>
    </dgm:pt>
    <dgm:pt modelId="{8E3D3A41-8650-4FA0-87EF-68E63588433E}" type="pres">
      <dgm:prSet presAssocID="{2E16D79C-CCBB-457A-B8D5-EAE8C5F33D75}" presName="dummy" presStyleCnt="0"/>
      <dgm:spPr/>
    </dgm:pt>
    <dgm:pt modelId="{50D1D468-2ABB-4EB8-98BC-7FB917BC3F28}" type="pres">
      <dgm:prSet presAssocID="{2E16D79C-CCBB-457A-B8D5-EAE8C5F33D75}" presName="node" presStyleLbl="revTx" presStyleIdx="3" presStyleCnt="5">
        <dgm:presLayoutVars>
          <dgm:bulletEnabled val="1"/>
        </dgm:presLayoutVars>
      </dgm:prSet>
      <dgm:spPr/>
      <dgm:t>
        <a:bodyPr/>
        <a:lstStyle/>
        <a:p>
          <a:endParaRPr lang="en-GB"/>
        </a:p>
      </dgm:t>
    </dgm:pt>
    <dgm:pt modelId="{0A8330AD-0D2B-4064-B3E0-C4B5A49F9006}" type="pres">
      <dgm:prSet presAssocID="{B006D98D-9DF4-4D27-ADE1-8C635CB18C06}" presName="sibTrans" presStyleLbl="node1" presStyleIdx="3" presStyleCnt="5" custLinFactNeighborX="1155" custLinFactNeighborY="2207"/>
      <dgm:spPr/>
      <dgm:t>
        <a:bodyPr/>
        <a:lstStyle/>
        <a:p>
          <a:endParaRPr lang="en-GB"/>
        </a:p>
      </dgm:t>
    </dgm:pt>
    <dgm:pt modelId="{EA34DD8A-E28E-492E-A6F7-3F1A703E4964}" type="pres">
      <dgm:prSet presAssocID="{E9431A0C-B867-4365-A198-3190B1CD5D47}" presName="dummy" presStyleCnt="0"/>
      <dgm:spPr/>
    </dgm:pt>
    <dgm:pt modelId="{351D9CC1-96E7-4E60-8AA9-535430EC7E32}" type="pres">
      <dgm:prSet presAssocID="{E9431A0C-B867-4365-A198-3190B1CD5D47}" presName="node" presStyleLbl="revTx" presStyleIdx="4" presStyleCnt="5">
        <dgm:presLayoutVars>
          <dgm:bulletEnabled val="1"/>
        </dgm:presLayoutVars>
      </dgm:prSet>
      <dgm:spPr/>
      <dgm:t>
        <a:bodyPr/>
        <a:lstStyle/>
        <a:p>
          <a:endParaRPr lang="en-GB"/>
        </a:p>
      </dgm:t>
    </dgm:pt>
    <dgm:pt modelId="{DFBD12FA-0530-4C23-B2B2-5F7D5A85B0B3}" type="pres">
      <dgm:prSet presAssocID="{D0B72247-CDB1-46D8-AA70-CD53F331C712}" presName="sibTrans" presStyleLbl="node1" presStyleIdx="4" presStyleCnt="5"/>
      <dgm:spPr/>
      <dgm:t>
        <a:bodyPr/>
        <a:lstStyle/>
        <a:p>
          <a:endParaRPr lang="en-GB"/>
        </a:p>
      </dgm:t>
    </dgm:pt>
  </dgm:ptLst>
  <dgm:cxnLst>
    <dgm:cxn modelId="{AF2EEFEE-C75E-45A3-AA69-1FE325048162}" type="presOf" srcId="{DA36144E-BF40-4DC3-BE46-C14D94469760}" destId="{17E669E0-8507-4950-82B1-8C89E8E1B56F}" srcOrd="0" destOrd="0" presId="urn:microsoft.com/office/officeart/2005/8/layout/cycle1"/>
    <dgm:cxn modelId="{E066E1FA-A50E-438C-9F1C-B2A511EC4581}" type="presOf" srcId="{F3CF0555-0326-4C9D-A26E-0B0E0B82436A}" destId="{291464C8-0299-4D92-A850-52E0BA662F47}" srcOrd="0" destOrd="0" presId="urn:microsoft.com/office/officeart/2005/8/layout/cycle1"/>
    <dgm:cxn modelId="{C56579B4-136F-4F2A-8F81-BC3C1650E22C}" srcId="{DA36144E-BF40-4DC3-BE46-C14D94469760}" destId="{B49B73D3-FA7D-4C37-84F9-8621EF13A750}" srcOrd="1" destOrd="0" parTransId="{1501A421-E7ED-4948-899E-08DC1D94DD42}" sibTransId="{197FF0B6-FB2A-4DD9-B252-0C387B3E3516}"/>
    <dgm:cxn modelId="{C572FB60-05E5-4C01-9B1B-D8C5E3D43EC0}" type="presOf" srcId="{B006D98D-9DF4-4D27-ADE1-8C635CB18C06}" destId="{0A8330AD-0D2B-4064-B3E0-C4B5A49F9006}" srcOrd="0" destOrd="0" presId="urn:microsoft.com/office/officeart/2005/8/layout/cycle1"/>
    <dgm:cxn modelId="{D8DA5ECF-3051-43C1-8100-0CE69F68A1C8}" type="presOf" srcId="{B49B73D3-FA7D-4C37-84F9-8621EF13A750}" destId="{1136DE37-2DA2-4BB9-ADA6-671EC61EDA3E}" srcOrd="0" destOrd="0" presId="urn:microsoft.com/office/officeart/2005/8/layout/cycle1"/>
    <dgm:cxn modelId="{25BBDA32-7C41-41DC-A4F9-6DCC367A2CAD}" type="presOf" srcId="{197FF0B6-FB2A-4DD9-B252-0C387B3E3516}" destId="{560B38FB-1C50-43B7-AFF2-52F7DCD513B5}" srcOrd="0" destOrd="0" presId="urn:microsoft.com/office/officeart/2005/8/layout/cycle1"/>
    <dgm:cxn modelId="{418563FD-77E5-4204-8E64-6E3B8F196540}" type="presOf" srcId="{8FB2613E-A2D2-4151-893F-97FBF08AD258}" destId="{BC65D8C9-B3C4-42B4-8A93-5A2AD92867EE}" srcOrd="0" destOrd="0" presId="urn:microsoft.com/office/officeart/2005/8/layout/cycle1"/>
    <dgm:cxn modelId="{79CBD585-073A-4D9F-A3F4-78B03AA3ACF0}" srcId="{DA36144E-BF40-4DC3-BE46-C14D94469760}" destId="{8FB2613E-A2D2-4151-893F-97FBF08AD258}" srcOrd="2" destOrd="0" parTransId="{CF6B2914-E548-4C8C-BF11-482770D08529}" sibTransId="{1296F08E-3F40-4A92-A637-AEBBAC8F5161}"/>
    <dgm:cxn modelId="{EE985EB6-D67A-4D2F-B62F-55464B4436AC}" srcId="{DA36144E-BF40-4DC3-BE46-C14D94469760}" destId="{F3CF0555-0326-4C9D-A26E-0B0E0B82436A}" srcOrd="0" destOrd="0" parTransId="{605210CC-8D4C-455B-9BE5-E270E880BC21}" sibTransId="{D3096165-A281-43DF-B055-48A3C9ED547A}"/>
    <dgm:cxn modelId="{CCAB40F7-8FA0-402F-8FDD-F67578D37FD4}" type="presOf" srcId="{E9431A0C-B867-4365-A198-3190B1CD5D47}" destId="{351D9CC1-96E7-4E60-8AA9-535430EC7E32}" srcOrd="0" destOrd="0" presId="urn:microsoft.com/office/officeart/2005/8/layout/cycle1"/>
    <dgm:cxn modelId="{951FD494-0CA3-4A43-B72A-C3780CB25309}" type="presOf" srcId="{2E16D79C-CCBB-457A-B8D5-EAE8C5F33D75}" destId="{50D1D468-2ABB-4EB8-98BC-7FB917BC3F28}" srcOrd="0" destOrd="0" presId="urn:microsoft.com/office/officeart/2005/8/layout/cycle1"/>
    <dgm:cxn modelId="{6CFB94BF-C43E-4954-A28B-DE3171630BB1}" srcId="{DA36144E-BF40-4DC3-BE46-C14D94469760}" destId="{E9431A0C-B867-4365-A198-3190B1CD5D47}" srcOrd="4" destOrd="0" parTransId="{56B5E4BD-7DB8-4D5C-93E2-B431B20AA572}" sibTransId="{D0B72247-CDB1-46D8-AA70-CD53F331C712}"/>
    <dgm:cxn modelId="{B2A227F6-53C1-42FA-9320-1987F4A7EBB2}" type="presOf" srcId="{1296F08E-3F40-4A92-A637-AEBBAC8F5161}" destId="{DACDB71A-AF78-4C45-AE09-074289D440DB}" srcOrd="0" destOrd="0" presId="urn:microsoft.com/office/officeart/2005/8/layout/cycle1"/>
    <dgm:cxn modelId="{9004F7A4-A76E-47F8-8F64-943AEBCD1DD6}" srcId="{DA36144E-BF40-4DC3-BE46-C14D94469760}" destId="{2E16D79C-CCBB-457A-B8D5-EAE8C5F33D75}" srcOrd="3" destOrd="0" parTransId="{65D8ADF4-2546-41D3-8789-997B41F39713}" sibTransId="{B006D98D-9DF4-4D27-ADE1-8C635CB18C06}"/>
    <dgm:cxn modelId="{8D994735-186A-48D7-995E-C2358DDEF0B2}" type="presOf" srcId="{D3096165-A281-43DF-B055-48A3C9ED547A}" destId="{102A41FD-83ED-4332-AA4D-9B47FF93EC73}" srcOrd="0" destOrd="0" presId="urn:microsoft.com/office/officeart/2005/8/layout/cycle1"/>
    <dgm:cxn modelId="{2C6164A1-94C3-495A-932F-174B14FC3B08}" type="presOf" srcId="{D0B72247-CDB1-46D8-AA70-CD53F331C712}" destId="{DFBD12FA-0530-4C23-B2B2-5F7D5A85B0B3}" srcOrd="0" destOrd="0" presId="urn:microsoft.com/office/officeart/2005/8/layout/cycle1"/>
    <dgm:cxn modelId="{43F07B18-5989-4D0A-8EE7-894FB2EE1FAF}" type="presParOf" srcId="{17E669E0-8507-4950-82B1-8C89E8E1B56F}" destId="{34486E0F-2342-4D1D-9958-82A3748DA6F6}" srcOrd="0" destOrd="0" presId="urn:microsoft.com/office/officeart/2005/8/layout/cycle1"/>
    <dgm:cxn modelId="{74CCA7D9-36EA-4A64-B896-7CDB36CFE471}" type="presParOf" srcId="{17E669E0-8507-4950-82B1-8C89E8E1B56F}" destId="{291464C8-0299-4D92-A850-52E0BA662F47}" srcOrd="1" destOrd="0" presId="urn:microsoft.com/office/officeart/2005/8/layout/cycle1"/>
    <dgm:cxn modelId="{433FC751-6B9A-4CA8-8699-0CB52DDD9C9B}" type="presParOf" srcId="{17E669E0-8507-4950-82B1-8C89E8E1B56F}" destId="{102A41FD-83ED-4332-AA4D-9B47FF93EC73}" srcOrd="2" destOrd="0" presId="urn:microsoft.com/office/officeart/2005/8/layout/cycle1"/>
    <dgm:cxn modelId="{167F88C9-2312-400B-8B6D-75A966AF74EC}" type="presParOf" srcId="{17E669E0-8507-4950-82B1-8C89E8E1B56F}" destId="{C24BF897-0D96-4110-A280-DF67C465E531}" srcOrd="3" destOrd="0" presId="urn:microsoft.com/office/officeart/2005/8/layout/cycle1"/>
    <dgm:cxn modelId="{11FFE4E9-1F01-4D16-B239-16AC1416C2A8}" type="presParOf" srcId="{17E669E0-8507-4950-82B1-8C89E8E1B56F}" destId="{1136DE37-2DA2-4BB9-ADA6-671EC61EDA3E}" srcOrd="4" destOrd="0" presId="urn:microsoft.com/office/officeart/2005/8/layout/cycle1"/>
    <dgm:cxn modelId="{0E1C7470-17E1-4201-8AED-68A26CA03326}" type="presParOf" srcId="{17E669E0-8507-4950-82B1-8C89E8E1B56F}" destId="{560B38FB-1C50-43B7-AFF2-52F7DCD513B5}" srcOrd="5" destOrd="0" presId="urn:microsoft.com/office/officeart/2005/8/layout/cycle1"/>
    <dgm:cxn modelId="{ACB2F36C-EFDB-47FC-90A7-727139A0F9CF}" type="presParOf" srcId="{17E669E0-8507-4950-82B1-8C89E8E1B56F}" destId="{5AC0B365-815A-4F53-8C2D-A6AD35BC5233}" srcOrd="6" destOrd="0" presId="urn:microsoft.com/office/officeart/2005/8/layout/cycle1"/>
    <dgm:cxn modelId="{1163AF80-EC39-4BF8-9FFB-88739CA195CC}" type="presParOf" srcId="{17E669E0-8507-4950-82B1-8C89E8E1B56F}" destId="{BC65D8C9-B3C4-42B4-8A93-5A2AD92867EE}" srcOrd="7" destOrd="0" presId="urn:microsoft.com/office/officeart/2005/8/layout/cycle1"/>
    <dgm:cxn modelId="{A4AC926D-21BD-404E-9CB5-46EE2403FAF4}" type="presParOf" srcId="{17E669E0-8507-4950-82B1-8C89E8E1B56F}" destId="{DACDB71A-AF78-4C45-AE09-074289D440DB}" srcOrd="8" destOrd="0" presId="urn:microsoft.com/office/officeart/2005/8/layout/cycle1"/>
    <dgm:cxn modelId="{F9DC2CA7-7830-4743-BF31-CB08C67FEBE2}" type="presParOf" srcId="{17E669E0-8507-4950-82B1-8C89E8E1B56F}" destId="{8E3D3A41-8650-4FA0-87EF-68E63588433E}" srcOrd="9" destOrd="0" presId="urn:microsoft.com/office/officeart/2005/8/layout/cycle1"/>
    <dgm:cxn modelId="{4E890B33-A3DE-4F91-AB25-27107D99A633}" type="presParOf" srcId="{17E669E0-8507-4950-82B1-8C89E8E1B56F}" destId="{50D1D468-2ABB-4EB8-98BC-7FB917BC3F28}" srcOrd="10" destOrd="0" presId="urn:microsoft.com/office/officeart/2005/8/layout/cycle1"/>
    <dgm:cxn modelId="{73AE85B8-6416-47C0-965D-A35108370EAC}" type="presParOf" srcId="{17E669E0-8507-4950-82B1-8C89E8E1B56F}" destId="{0A8330AD-0D2B-4064-B3E0-C4B5A49F9006}" srcOrd="11" destOrd="0" presId="urn:microsoft.com/office/officeart/2005/8/layout/cycle1"/>
    <dgm:cxn modelId="{11F45428-B3A9-4744-8326-538C0B27E577}" type="presParOf" srcId="{17E669E0-8507-4950-82B1-8C89E8E1B56F}" destId="{EA34DD8A-E28E-492E-A6F7-3F1A703E4964}" srcOrd="12" destOrd="0" presId="urn:microsoft.com/office/officeart/2005/8/layout/cycle1"/>
    <dgm:cxn modelId="{39CD6484-72B5-4824-B3DF-8AC7557F2A86}" type="presParOf" srcId="{17E669E0-8507-4950-82B1-8C89E8E1B56F}" destId="{351D9CC1-96E7-4E60-8AA9-535430EC7E32}" srcOrd="13" destOrd="0" presId="urn:microsoft.com/office/officeart/2005/8/layout/cycle1"/>
    <dgm:cxn modelId="{1177DDA6-39C5-46B1-82F3-39467415E63B}" type="presParOf" srcId="{17E669E0-8507-4950-82B1-8C89E8E1B56F}" destId="{DFBD12FA-0530-4C23-B2B2-5F7D5A85B0B3}"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464C8-0299-4D92-A850-52E0BA662F47}">
      <dsp:nvSpPr>
        <dsp:cNvPr id="0" name=""/>
        <dsp:cNvSpPr/>
      </dsp:nvSpPr>
      <dsp:spPr>
        <a:xfrm>
          <a:off x="4157806" y="25524"/>
          <a:ext cx="864799" cy="864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b="1" kern="1200"/>
            <a:t>Produce products/ services</a:t>
          </a:r>
        </a:p>
      </dsp:txBody>
      <dsp:txXfrm>
        <a:off x="4157806" y="25524"/>
        <a:ext cx="864799" cy="864799"/>
      </dsp:txXfrm>
    </dsp:sp>
    <dsp:sp modelId="{102A41FD-83ED-4332-AA4D-9B47FF93EC73}">
      <dsp:nvSpPr>
        <dsp:cNvPr id="0" name=""/>
        <dsp:cNvSpPr/>
      </dsp:nvSpPr>
      <dsp:spPr>
        <a:xfrm>
          <a:off x="2122782" y="421"/>
          <a:ext cx="3243266" cy="3243266"/>
        </a:xfrm>
        <a:prstGeom prst="circularArrow">
          <a:avLst>
            <a:gd name="adj1" fmla="val 5200"/>
            <a:gd name="adj2" fmla="val 335870"/>
            <a:gd name="adj3" fmla="val 21293417"/>
            <a:gd name="adj4" fmla="val 19766085"/>
            <a:gd name="adj5" fmla="val 6066"/>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136DE37-2DA2-4BB9-ADA6-671EC61EDA3E}">
      <dsp:nvSpPr>
        <dsp:cNvPr id="0" name=""/>
        <dsp:cNvSpPr/>
      </dsp:nvSpPr>
      <dsp:spPr>
        <a:xfrm>
          <a:off x="4680533" y="1634313"/>
          <a:ext cx="864799" cy="864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b="1" kern="1200"/>
            <a:t>Sell products/ services</a:t>
          </a:r>
        </a:p>
        <a:p>
          <a:pPr lvl="0" algn="ctr" defTabSz="577850">
            <a:lnSpc>
              <a:spcPct val="90000"/>
            </a:lnSpc>
            <a:spcBef>
              <a:spcPct val="0"/>
            </a:spcBef>
            <a:spcAft>
              <a:spcPct val="35000"/>
            </a:spcAft>
          </a:pPr>
          <a:endParaRPr lang="en-GB" sz="1300" kern="1200"/>
        </a:p>
      </dsp:txBody>
      <dsp:txXfrm>
        <a:off x="4680533" y="1634313"/>
        <a:ext cx="864799" cy="864799"/>
      </dsp:txXfrm>
    </dsp:sp>
    <dsp:sp modelId="{560B38FB-1C50-43B7-AFF2-52F7DCD513B5}">
      <dsp:nvSpPr>
        <dsp:cNvPr id="0" name=""/>
        <dsp:cNvSpPr/>
      </dsp:nvSpPr>
      <dsp:spPr>
        <a:xfrm>
          <a:off x="2122782" y="3875"/>
          <a:ext cx="3243266" cy="3236357"/>
        </a:xfrm>
        <a:prstGeom prst="circularArrow">
          <a:avLst>
            <a:gd name="adj1" fmla="val 5200"/>
            <a:gd name="adj2" fmla="val 335870"/>
            <a:gd name="adj3" fmla="val 4014880"/>
            <a:gd name="adj4" fmla="val 2253266"/>
            <a:gd name="adj5" fmla="val 6066"/>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C65D8C9-B3C4-42B4-8A93-5A2AD92867EE}">
      <dsp:nvSpPr>
        <dsp:cNvPr id="0" name=""/>
        <dsp:cNvSpPr/>
      </dsp:nvSpPr>
      <dsp:spPr>
        <a:xfrm>
          <a:off x="3312016" y="2628599"/>
          <a:ext cx="864799" cy="864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b="1" kern="1200"/>
            <a:t>Customers owes money</a:t>
          </a:r>
        </a:p>
      </dsp:txBody>
      <dsp:txXfrm>
        <a:off x="3312016" y="2628599"/>
        <a:ext cx="864799" cy="864799"/>
      </dsp:txXfrm>
    </dsp:sp>
    <dsp:sp modelId="{DACDB71A-AF78-4C45-AE09-074289D440DB}">
      <dsp:nvSpPr>
        <dsp:cNvPr id="0" name=""/>
        <dsp:cNvSpPr/>
      </dsp:nvSpPr>
      <dsp:spPr>
        <a:xfrm>
          <a:off x="2122782" y="421"/>
          <a:ext cx="3243266" cy="3243266"/>
        </a:xfrm>
        <a:prstGeom prst="circularArrow">
          <a:avLst>
            <a:gd name="adj1" fmla="val 5200"/>
            <a:gd name="adj2" fmla="val 335870"/>
            <a:gd name="adj3" fmla="val 8210864"/>
            <a:gd name="adj4" fmla="val 6449250"/>
            <a:gd name="adj5" fmla="val 6066"/>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0D1D468-2ABB-4EB8-98BC-7FB917BC3F28}">
      <dsp:nvSpPr>
        <dsp:cNvPr id="0" name=""/>
        <dsp:cNvSpPr/>
      </dsp:nvSpPr>
      <dsp:spPr>
        <a:xfrm>
          <a:off x="1943499" y="1634313"/>
          <a:ext cx="864799" cy="864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b="1" kern="1200"/>
            <a:t>Cash from customers</a:t>
          </a:r>
        </a:p>
        <a:p>
          <a:pPr lvl="0" algn="ctr" defTabSz="577850">
            <a:lnSpc>
              <a:spcPct val="90000"/>
            </a:lnSpc>
            <a:spcBef>
              <a:spcPct val="0"/>
            </a:spcBef>
            <a:spcAft>
              <a:spcPct val="35000"/>
            </a:spcAft>
          </a:pPr>
          <a:endParaRPr lang="en-GB" sz="1300" kern="1200"/>
        </a:p>
      </dsp:txBody>
      <dsp:txXfrm>
        <a:off x="1943499" y="1634313"/>
        <a:ext cx="864799" cy="864799"/>
      </dsp:txXfrm>
    </dsp:sp>
    <dsp:sp modelId="{0A8330AD-0D2B-4064-B3E0-C4B5A49F9006}">
      <dsp:nvSpPr>
        <dsp:cNvPr id="0" name=""/>
        <dsp:cNvSpPr/>
      </dsp:nvSpPr>
      <dsp:spPr>
        <a:xfrm>
          <a:off x="2160242" y="72000"/>
          <a:ext cx="3243266" cy="3243266"/>
        </a:xfrm>
        <a:prstGeom prst="circularArrow">
          <a:avLst>
            <a:gd name="adj1" fmla="val 5200"/>
            <a:gd name="adj2" fmla="val 335870"/>
            <a:gd name="adj3" fmla="val 12298045"/>
            <a:gd name="adj4" fmla="val 10770713"/>
            <a:gd name="adj5" fmla="val 6066"/>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51D9CC1-96E7-4E60-8AA9-535430EC7E32}">
      <dsp:nvSpPr>
        <dsp:cNvPr id="0" name=""/>
        <dsp:cNvSpPr/>
      </dsp:nvSpPr>
      <dsp:spPr>
        <a:xfrm>
          <a:off x="2466226" y="25524"/>
          <a:ext cx="864799" cy="864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b="1" kern="1200"/>
            <a:t>Buy inventory</a:t>
          </a:r>
        </a:p>
      </dsp:txBody>
      <dsp:txXfrm>
        <a:off x="2466226" y="25524"/>
        <a:ext cx="864799" cy="864799"/>
      </dsp:txXfrm>
    </dsp:sp>
    <dsp:sp modelId="{DFBD12FA-0530-4C23-B2B2-5F7D5A85B0B3}">
      <dsp:nvSpPr>
        <dsp:cNvPr id="0" name=""/>
        <dsp:cNvSpPr/>
      </dsp:nvSpPr>
      <dsp:spPr>
        <a:xfrm>
          <a:off x="2122782" y="421"/>
          <a:ext cx="3243266" cy="3243266"/>
        </a:xfrm>
        <a:prstGeom prst="circularArrow">
          <a:avLst>
            <a:gd name="adj1" fmla="val 5200"/>
            <a:gd name="adj2" fmla="val 335870"/>
            <a:gd name="adj3" fmla="val 16865868"/>
            <a:gd name="adj4" fmla="val 15198262"/>
            <a:gd name="adj5" fmla="val 6066"/>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74E514-2DC7-4340-B754-FD0B595FD749}" type="datetimeFigureOut">
              <a:rPr lang="en-GB" smtClean="0"/>
              <a:t>26/08/2012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013EE4-DE5A-476A-ACD8-AC2B5CF613A4}" type="slidenum">
              <a:rPr lang="en-GB" smtClean="0"/>
              <a:t>‹#›</a:t>
            </a:fld>
            <a:endParaRPr lang="en-GB"/>
          </a:p>
        </p:txBody>
      </p:sp>
    </p:spTree>
    <p:extLst>
      <p:ext uri="{BB962C8B-B14F-4D97-AF65-F5344CB8AC3E}">
        <p14:creationId xmlns:p14="http://schemas.microsoft.com/office/powerpoint/2010/main" val="3583089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013EE4-DE5A-476A-ACD8-AC2B5CF613A4}" type="slidenum">
              <a:rPr lang="en-GB" smtClean="0"/>
              <a:t>1</a:t>
            </a:fld>
            <a:endParaRPr lang="en-GB"/>
          </a:p>
        </p:txBody>
      </p:sp>
    </p:spTree>
    <p:extLst>
      <p:ext uri="{BB962C8B-B14F-4D97-AF65-F5344CB8AC3E}">
        <p14:creationId xmlns:p14="http://schemas.microsoft.com/office/powerpoint/2010/main" val="3567637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12</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US" dirty="0">
              <a:solidFill>
                <a:schemeClr val="bg1"/>
              </a:solidFill>
            </a:endParaRPr>
          </a:p>
          <a:p>
            <a:endParaRPr lang="en-US" dirty="0" smtClean="0">
              <a:solidFill>
                <a:schemeClr val="bg1"/>
              </a:solidFill>
            </a:endParaRPr>
          </a:p>
          <a:p>
            <a:r>
              <a:rPr lang="en-US" dirty="0" smtClean="0">
                <a:solidFill>
                  <a:schemeClr val="bg1"/>
                </a:solidFill>
              </a:rPr>
              <a:t>Working Capital Management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pPr lvl="0"/>
            <a:r>
              <a:rPr lang="en-GB" b="1" dirty="0" smtClean="0">
                <a:solidFill>
                  <a:schemeClr val="bg1"/>
                </a:solidFill>
              </a:rPr>
              <a:t>Working Capital Characteristics of Different Businesses</a:t>
            </a:r>
            <a:endParaRPr lang="en-GB"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92500"/>
          </a:bodyPr>
          <a:lstStyle/>
          <a:p>
            <a:pPr algn="l"/>
            <a:r>
              <a:rPr lang="en-GB" dirty="0">
                <a:solidFill>
                  <a:schemeClr val="tx2">
                    <a:lumMod val="75000"/>
                  </a:schemeClr>
                </a:solidFill>
              </a:rPr>
              <a:t>Most businesses will have different working capital requirements because of three main areas:</a:t>
            </a:r>
          </a:p>
          <a:p>
            <a:pPr algn="l"/>
            <a:r>
              <a:rPr lang="en-GB" dirty="0">
                <a:solidFill>
                  <a:schemeClr val="tx2">
                    <a:lumMod val="75000"/>
                  </a:schemeClr>
                </a:solidFill>
              </a:rPr>
              <a:t> </a:t>
            </a:r>
          </a:p>
          <a:p>
            <a:pPr marL="457200" lvl="0" indent="-457200" algn="l" fontAlgn="base" hangingPunct="0">
              <a:buFont typeface="Wingdings" pitchFamily="2" charset="2"/>
              <a:buChar char="Ø"/>
            </a:pPr>
            <a:r>
              <a:rPr lang="en-GB" dirty="0">
                <a:solidFill>
                  <a:schemeClr val="tx2">
                    <a:lumMod val="75000"/>
                  </a:schemeClr>
                </a:solidFill>
              </a:rPr>
              <a:t>Holding inventory</a:t>
            </a:r>
          </a:p>
          <a:p>
            <a:pPr marL="457200" lvl="0" indent="-457200" algn="l" fontAlgn="base" hangingPunct="0">
              <a:buFont typeface="Wingdings" pitchFamily="2" charset="2"/>
              <a:buChar char="Ø"/>
            </a:pPr>
            <a:r>
              <a:rPr lang="en-GB" dirty="0">
                <a:solidFill>
                  <a:schemeClr val="tx2">
                    <a:lumMod val="75000"/>
                  </a:schemeClr>
                </a:solidFill>
              </a:rPr>
              <a:t>Time allowed for customers to pay</a:t>
            </a:r>
          </a:p>
          <a:p>
            <a:pPr marL="457200" lvl="0" indent="-457200" algn="l" fontAlgn="base" hangingPunct="0">
              <a:buFont typeface="Wingdings" pitchFamily="2" charset="2"/>
              <a:buChar char="Ø"/>
            </a:pPr>
            <a:r>
              <a:rPr lang="en-GB" dirty="0">
                <a:solidFill>
                  <a:schemeClr val="tx2">
                    <a:lumMod val="75000"/>
                  </a:schemeClr>
                </a:solidFill>
              </a:rPr>
              <a:t>Time taken to pay suppliers</a:t>
            </a:r>
          </a:p>
          <a:p>
            <a:pPr algn="l"/>
            <a:endParaRPr lang="en-US"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Management of Inventory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US" b="0" dirty="0" smtClean="0">
                <a:solidFill>
                  <a:schemeClr val="tx2">
                    <a:lumMod val="75000"/>
                  </a:schemeClr>
                </a:solidFill>
              </a:rPr>
              <a:t>Inventory Costs can be classified as:</a:t>
            </a:r>
          </a:p>
          <a:p>
            <a:pPr algn="l"/>
            <a:endParaRPr lang="en-US" b="0" dirty="0">
              <a:solidFill>
                <a:schemeClr val="tx2">
                  <a:lumMod val="75000"/>
                </a:schemeClr>
              </a:solidFill>
            </a:endParaRPr>
          </a:p>
          <a:p>
            <a:pPr marL="457200" indent="-457200" algn="l">
              <a:buFont typeface="Wingdings" pitchFamily="2" charset="2"/>
              <a:buChar char="Ø"/>
            </a:pPr>
            <a:r>
              <a:rPr lang="en-US" b="0" dirty="0" smtClean="0">
                <a:solidFill>
                  <a:schemeClr val="tx2">
                    <a:lumMod val="75000"/>
                  </a:schemeClr>
                </a:solidFill>
              </a:rPr>
              <a:t>Holding Costs</a:t>
            </a:r>
          </a:p>
          <a:p>
            <a:pPr marL="457200" indent="-457200" algn="l">
              <a:buFont typeface="Wingdings" pitchFamily="2" charset="2"/>
              <a:buChar char="Ø"/>
            </a:pPr>
            <a:r>
              <a:rPr lang="en-US" b="0" dirty="0" smtClean="0">
                <a:solidFill>
                  <a:schemeClr val="tx2">
                    <a:lumMod val="75000"/>
                  </a:schemeClr>
                </a:solidFill>
              </a:rPr>
              <a:t>Procurement Costs</a:t>
            </a:r>
          </a:p>
          <a:p>
            <a:pPr marL="457200" indent="-457200" algn="l">
              <a:buFont typeface="Wingdings" pitchFamily="2" charset="2"/>
              <a:buChar char="Ø"/>
            </a:pPr>
            <a:r>
              <a:rPr lang="en-US" b="0" dirty="0" smtClean="0">
                <a:solidFill>
                  <a:schemeClr val="tx2">
                    <a:lumMod val="75000"/>
                  </a:schemeClr>
                </a:solidFill>
              </a:rPr>
              <a:t>Shortage Costs</a:t>
            </a:r>
          </a:p>
          <a:p>
            <a:pPr marL="457200" indent="-457200" algn="l">
              <a:buFont typeface="Wingdings" pitchFamily="2" charset="2"/>
              <a:buChar char="Ø"/>
            </a:pPr>
            <a:r>
              <a:rPr lang="en-US" b="0" dirty="0" smtClean="0">
                <a:solidFill>
                  <a:schemeClr val="tx2">
                    <a:lumMod val="75000"/>
                  </a:schemeClr>
                </a:solidFill>
              </a:rPr>
              <a:t>Cost of Inventory Itself</a:t>
            </a:r>
            <a:endParaRPr lang="en-US" b="0"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Inventory Control Policy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algn="l"/>
            <a:r>
              <a:rPr lang="en-GB" b="0" dirty="0">
                <a:solidFill>
                  <a:schemeClr val="tx2">
                    <a:lumMod val="75000"/>
                  </a:schemeClr>
                </a:solidFill>
              </a:rPr>
              <a:t>An inventory control policy should reflect the following four </a:t>
            </a:r>
            <a:r>
              <a:rPr lang="en-GB" b="0" dirty="0" smtClean="0">
                <a:solidFill>
                  <a:schemeClr val="tx2">
                    <a:lumMod val="75000"/>
                  </a:schemeClr>
                </a:solidFill>
              </a:rPr>
              <a:t>criteria:</a:t>
            </a:r>
          </a:p>
          <a:p>
            <a:pPr algn="l"/>
            <a:endParaRPr lang="en-GB" b="0" dirty="0">
              <a:solidFill>
                <a:schemeClr val="tx2">
                  <a:lumMod val="75000"/>
                </a:schemeClr>
              </a:solidFill>
            </a:endParaRPr>
          </a:p>
          <a:p>
            <a:pPr marL="457200" lvl="0" indent="-457200" algn="l">
              <a:buFont typeface="Wingdings" pitchFamily="2" charset="2"/>
              <a:buChar char="Ø"/>
            </a:pPr>
            <a:r>
              <a:rPr lang="en-US" b="0" dirty="0">
                <a:solidFill>
                  <a:schemeClr val="tx2">
                    <a:lumMod val="75000"/>
                  </a:schemeClr>
                </a:solidFill>
              </a:rPr>
              <a:t>Keep total costs down (ideally to a minimum).</a:t>
            </a:r>
            <a:endParaRPr lang="en-GB" b="0" dirty="0">
              <a:solidFill>
                <a:schemeClr val="tx2">
                  <a:lumMod val="75000"/>
                </a:schemeClr>
              </a:solidFill>
            </a:endParaRPr>
          </a:p>
          <a:p>
            <a:pPr marL="457200" lvl="0" indent="-457200" algn="l">
              <a:buFont typeface="Wingdings" pitchFamily="2" charset="2"/>
              <a:buChar char="Ø"/>
            </a:pPr>
            <a:r>
              <a:rPr lang="en-US" b="0" dirty="0">
                <a:solidFill>
                  <a:schemeClr val="tx2">
                    <a:lumMod val="75000"/>
                  </a:schemeClr>
                </a:solidFill>
              </a:rPr>
              <a:t>Provide satisfactory service levels to customers.</a:t>
            </a:r>
            <a:endParaRPr lang="en-GB" b="0" dirty="0">
              <a:solidFill>
                <a:schemeClr val="tx2">
                  <a:lumMod val="75000"/>
                </a:schemeClr>
              </a:solidFill>
            </a:endParaRPr>
          </a:p>
          <a:p>
            <a:pPr marL="457200" lvl="0" indent="-457200" algn="l">
              <a:buFont typeface="Wingdings" pitchFamily="2" charset="2"/>
              <a:buChar char="Ø"/>
            </a:pPr>
            <a:r>
              <a:rPr lang="en-US" b="0" dirty="0">
                <a:solidFill>
                  <a:schemeClr val="tx2">
                    <a:lumMod val="75000"/>
                  </a:schemeClr>
                </a:solidFill>
              </a:rPr>
              <a:t>Ensure smooth-running production systems.</a:t>
            </a:r>
            <a:endParaRPr lang="en-GB" b="0" dirty="0">
              <a:solidFill>
                <a:schemeClr val="tx2">
                  <a:lumMod val="75000"/>
                </a:schemeClr>
              </a:solidFill>
            </a:endParaRPr>
          </a:p>
          <a:p>
            <a:pPr marL="457200" lvl="0" indent="-457200" algn="l">
              <a:buFont typeface="Wingdings" pitchFamily="2" charset="2"/>
              <a:buChar char="Ø"/>
            </a:pPr>
            <a:r>
              <a:rPr lang="en-US" b="0" dirty="0">
                <a:solidFill>
                  <a:schemeClr val="tx2">
                    <a:lumMod val="75000"/>
                  </a:schemeClr>
                </a:solidFill>
              </a:rPr>
              <a:t>Be able to withstand fluctuations in business conditions, e.g. changes in customer demand, prices, availability of raw materials, etc.</a:t>
            </a:r>
            <a:endParaRPr lang="en-GB" b="0" dirty="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Inventory Control Formulae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47500" lnSpcReduction="20000"/>
          </a:bodyPr>
          <a:lstStyle/>
          <a:p>
            <a:r>
              <a:rPr lang="en-GB" dirty="0"/>
              <a:t> </a:t>
            </a:r>
          </a:p>
          <a:p>
            <a:pPr lvl="2" algn="l"/>
            <a:r>
              <a:rPr lang="en-GB" sz="2900" b="1" dirty="0">
                <a:solidFill>
                  <a:schemeClr val="tx2">
                    <a:lumMod val="75000"/>
                  </a:schemeClr>
                </a:solidFill>
              </a:rPr>
              <a:t>Reorder level</a:t>
            </a:r>
          </a:p>
          <a:p>
            <a:pPr algn="l"/>
            <a:r>
              <a:rPr lang="en-GB" sz="2900" b="0" dirty="0">
                <a:solidFill>
                  <a:schemeClr val="tx2">
                    <a:lumMod val="75000"/>
                  </a:schemeClr>
                </a:solidFill>
              </a:rPr>
              <a:t> </a:t>
            </a:r>
          </a:p>
          <a:p>
            <a:pPr algn="l"/>
            <a:r>
              <a:rPr lang="en-GB" sz="2900" b="0" dirty="0">
                <a:solidFill>
                  <a:schemeClr val="tx2">
                    <a:lumMod val="75000"/>
                  </a:schemeClr>
                </a:solidFill>
              </a:rPr>
              <a:t>	</a:t>
            </a:r>
            <a:r>
              <a:rPr lang="en-GB" sz="2900" b="0" dirty="0" smtClean="0">
                <a:solidFill>
                  <a:schemeClr val="tx2">
                    <a:lumMod val="75000"/>
                  </a:schemeClr>
                </a:solidFill>
              </a:rPr>
              <a:t>	Maximum </a:t>
            </a:r>
            <a:r>
              <a:rPr lang="en-GB" sz="2900" b="0" dirty="0">
                <a:solidFill>
                  <a:schemeClr val="tx2">
                    <a:lumMod val="75000"/>
                  </a:schemeClr>
                </a:solidFill>
              </a:rPr>
              <a:t>usage x maximum lead time</a:t>
            </a:r>
          </a:p>
          <a:p>
            <a:pPr algn="l"/>
            <a:r>
              <a:rPr lang="en-GB" sz="2900" b="0" dirty="0">
                <a:solidFill>
                  <a:schemeClr val="tx2">
                    <a:lumMod val="75000"/>
                  </a:schemeClr>
                </a:solidFill>
              </a:rPr>
              <a:t> </a:t>
            </a:r>
          </a:p>
          <a:p>
            <a:pPr lvl="2" algn="l"/>
            <a:r>
              <a:rPr lang="en-GB" sz="2900" b="1" dirty="0">
                <a:solidFill>
                  <a:schemeClr val="tx2">
                    <a:lumMod val="75000"/>
                  </a:schemeClr>
                </a:solidFill>
              </a:rPr>
              <a:t>Minimum level</a:t>
            </a:r>
          </a:p>
          <a:p>
            <a:pPr algn="l"/>
            <a:r>
              <a:rPr lang="en-GB" sz="2900" b="0" dirty="0">
                <a:solidFill>
                  <a:schemeClr val="tx2">
                    <a:lumMod val="75000"/>
                  </a:schemeClr>
                </a:solidFill>
              </a:rPr>
              <a:t> </a:t>
            </a:r>
          </a:p>
          <a:p>
            <a:pPr algn="l"/>
            <a:r>
              <a:rPr lang="en-GB" sz="2900" b="0" dirty="0">
                <a:solidFill>
                  <a:schemeClr val="tx2">
                    <a:lumMod val="75000"/>
                  </a:schemeClr>
                </a:solidFill>
              </a:rPr>
              <a:t>	</a:t>
            </a:r>
            <a:r>
              <a:rPr lang="en-GB" sz="2900" b="0" dirty="0" smtClean="0">
                <a:solidFill>
                  <a:schemeClr val="tx2">
                    <a:lumMod val="75000"/>
                  </a:schemeClr>
                </a:solidFill>
              </a:rPr>
              <a:t>	reorder </a:t>
            </a:r>
            <a:r>
              <a:rPr lang="en-GB" sz="2900" b="0" dirty="0">
                <a:solidFill>
                  <a:schemeClr val="tx2">
                    <a:lumMod val="75000"/>
                  </a:schemeClr>
                </a:solidFill>
              </a:rPr>
              <a:t>level - (average usage x average lead time)</a:t>
            </a:r>
          </a:p>
          <a:p>
            <a:pPr algn="l"/>
            <a:r>
              <a:rPr lang="en-GB" sz="2900" b="0" dirty="0">
                <a:solidFill>
                  <a:schemeClr val="tx2">
                    <a:lumMod val="75000"/>
                  </a:schemeClr>
                </a:solidFill>
              </a:rPr>
              <a:t> </a:t>
            </a:r>
          </a:p>
          <a:p>
            <a:pPr lvl="2" algn="l"/>
            <a:r>
              <a:rPr lang="en-GB" sz="2900" b="1" dirty="0">
                <a:solidFill>
                  <a:schemeClr val="tx2">
                    <a:lumMod val="75000"/>
                  </a:schemeClr>
                </a:solidFill>
              </a:rPr>
              <a:t>Maximum level</a:t>
            </a:r>
          </a:p>
          <a:p>
            <a:pPr algn="l"/>
            <a:r>
              <a:rPr lang="en-GB" sz="2900" b="0" dirty="0">
                <a:solidFill>
                  <a:schemeClr val="tx2">
                    <a:lumMod val="75000"/>
                  </a:schemeClr>
                </a:solidFill>
              </a:rPr>
              <a:t> </a:t>
            </a:r>
          </a:p>
          <a:p>
            <a:pPr algn="l"/>
            <a:r>
              <a:rPr lang="en-GB" sz="2900" b="0" dirty="0">
                <a:solidFill>
                  <a:schemeClr val="tx2">
                    <a:lumMod val="75000"/>
                  </a:schemeClr>
                </a:solidFill>
              </a:rPr>
              <a:t>	</a:t>
            </a:r>
            <a:r>
              <a:rPr lang="en-GB" sz="2900" b="0" dirty="0" smtClean="0">
                <a:solidFill>
                  <a:schemeClr val="tx2">
                    <a:lumMod val="75000"/>
                  </a:schemeClr>
                </a:solidFill>
              </a:rPr>
              <a:t>	reorder </a:t>
            </a:r>
            <a:r>
              <a:rPr lang="en-GB" sz="2900" b="0" dirty="0">
                <a:solidFill>
                  <a:schemeClr val="tx2">
                    <a:lumMod val="75000"/>
                  </a:schemeClr>
                </a:solidFill>
              </a:rPr>
              <a:t>level + reorder quantity - (minimum usage x minimum</a:t>
            </a:r>
          </a:p>
          <a:p>
            <a:pPr algn="l"/>
            <a:r>
              <a:rPr lang="en-GB" sz="2900" b="0" dirty="0">
                <a:solidFill>
                  <a:schemeClr val="tx2">
                    <a:lumMod val="75000"/>
                  </a:schemeClr>
                </a:solidFill>
              </a:rPr>
              <a:t>					</a:t>
            </a:r>
            <a:r>
              <a:rPr lang="en-GB" sz="2900" b="0" dirty="0" smtClean="0">
                <a:solidFill>
                  <a:schemeClr val="tx2">
                    <a:lumMod val="75000"/>
                  </a:schemeClr>
                </a:solidFill>
              </a:rPr>
              <a:t>		 </a:t>
            </a:r>
            <a:r>
              <a:rPr lang="en-GB" sz="2900" b="0" dirty="0">
                <a:solidFill>
                  <a:schemeClr val="tx2">
                    <a:lumMod val="75000"/>
                  </a:schemeClr>
                </a:solidFill>
              </a:rPr>
              <a:t>lead time)</a:t>
            </a:r>
          </a:p>
          <a:p>
            <a:pPr algn="l"/>
            <a:r>
              <a:rPr lang="en-GB" sz="2900" b="0" dirty="0">
                <a:solidFill>
                  <a:schemeClr val="tx2">
                    <a:lumMod val="75000"/>
                  </a:schemeClr>
                </a:solidFill>
              </a:rPr>
              <a:t> </a:t>
            </a:r>
          </a:p>
          <a:p>
            <a:pPr lvl="2" algn="l"/>
            <a:r>
              <a:rPr lang="en-GB" sz="2900" b="1" dirty="0">
                <a:solidFill>
                  <a:schemeClr val="tx2">
                    <a:lumMod val="75000"/>
                  </a:schemeClr>
                </a:solidFill>
              </a:rPr>
              <a:t>Average inventory</a:t>
            </a:r>
          </a:p>
          <a:p>
            <a:pPr algn="l"/>
            <a:r>
              <a:rPr lang="en-GB" sz="2900" b="0" dirty="0">
                <a:solidFill>
                  <a:schemeClr val="tx2">
                    <a:lumMod val="75000"/>
                  </a:schemeClr>
                </a:solidFill>
              </a:rPr>
              <a:t> </a:t>
            </a:r>
          </a:p>
          <a:p>
            <a:pPr algn="l"/>
            <a:r>
              <a:rPr lang="en-GB" sz="2900" b="0" dirty="0">
                <a:solidFill>
                  <a:schemeClr val="tx2">
                    <a:lumMod val="75000"/>
                  </a:schemeClr>
                </a:solidFill>
              </a:rPr>
              <a:t>	</a:t>
            </a:r>
            <a:r>
              <a:rPr lang="en-GB" sz="2900" b="0" dirty="0" smtClean="0">
                <a:solidFill>
                  <a:schemeClr val="tx2">
                    <a:lumMod val="75000"/>
                  </a:schemeClr>
                </a:solidFill>
              </a:rPr>
              <a:t>	safety </a:t>
            </a:r>
            <a:r>
              <a:rPr lang="en-GB" sz="2900" b="0" dirty="0">
                <a:solidFill>
                  <a:schemeClr val="tx2">
                    <a:lumMod val="75000"/>
                  </a:schemeClr>
                </a:solidFill>
              </a:rPr>
              <a:t>inventory + 1/2 reorder quantity</a:t>
            </a:r>
          </a:p>
          <a:p>
            <a:pPr algn="l"/>
            <a:endParaRPr lang="en-US"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Economic Order Quantity (EOQ)</a:t>
            </a:r>
            <a:endParaRPr lang="en-US" b="1" dirty="0">
              <a:solidFill>
                <a:schemeClr val="bg1"/>
              </a:solidFill>
            </a:endParaRPr>
          </a:p>
        </p:txBody>
      </p:sp>
      <p:sp>
        <p:nvSpPr>
          <p:cNvPr id="3" name="Subtitle 2"/>
          <p:cNvSpPr>
            <a:spLocks noGrp="1"/>
          </p:cNvSpPr>
          <p:nvPr>
            <p:ph type="subTitle" idx="1"/>
          </p:nvPr>
        </p:nvSpPr>
        <p:spPr>
          <a:xfrm>
            <a:off x="683568" y="2060848"/>
            <a:ext cx="8064896" cy="3672408"/>
          </a:xfrm>
        </p:spPr>
        <p:txBody>
          <a:bodyPr>
            <a:normAutofit/>
          </a:bodyPr>
          <a:lstStyle/>
          <a:p>
            <a:pPr algn="l"/>
            <a:endParaRPr lang="en-GB" sz="2000" b="0" dirty="0" smtClean="0">
              <a:solidFill>
                <a:schemeClr val="tx2">
                  <a:lumMod val="75000"/>
                </a:schemeClr>
              </a:solidFill>
            </a:endParaRPr>
          </a:p>
          <a:p>
            <a:pPr algn="l"/>
            <a:endParaRPr lang="en-GB" sz="2000" b="0" dirty="0">
              <a:solidFill>
                <a:schemeClr val="tx2">
                  <a:lumMod val="75000"/>
                </a:schemeClr>
              </a:solidFill>
            </a:endParaRPr>
          </a:p>
          <a:p>
            <a:pPr algn="l"/>
            <a:endParaRPr lang="en-GB" sz="2000" b="0" dirty="0" smtClean="0">
              <a:solidFill>
                <a:schemeClr val="tx2">
                  <a:lumMod val="75000"/>
                </a:schemeClr>
              </a:solidFill>
            </a:endParaRPr>
          </a:p>
          <a:p>
            <a:pPr algn="l"/>
            <a:endParaRPr lang="en-GB" sz="2000" b="0" dirty="0">
              <a:solidFill>
                <a:schemeClr val="tx2">
                  <a:lumMod val="75000"/>
                </a:schemeClr>
              </a:solidFill>
            </a:endParaRPr>
          </a:p>
          <a:p>
            <a:pPr algn="l"/>
            <a:endParaRPr lang="en-GB" sz="2000" b="0" dirty="0" smtClean="0">
              <a:solidFill>
                <a:schemeClr val="tx2">
                  <a:lumMod val="75000"/>
                </a:schemeClr>
              </a:solidFill>
            </a:endParaRPr>
          </a:p>
          <a:p>
            <a:pPr algn="l"/>
            <a:r>
              <a:rPr lang="en-GB" sz="2000" b="0" dirty="0" smtClean="0">
                <a:solidFill>
                  <a:schemeClr val="tx2">
                    <a:lumMod val="75000"/>
                  </a:schemeClr>
                </a:solidFill>
              </a:rPr>
              <a:t>Where </a:t>
            </a:r>
            <a:r>
              <a:rPr lang="en-GB" sz="2000" b="0" dirty="0">
                <a:solidFill>
                  <a:schemeClr val="tx2">
                    <a:lumMod val="75000"/>
                  </a:schemeClr>
                </a:solidFill>
              </a:rPr>
              <a:t>:	</a:t>
            </a:r>
            <a:r>
              <a:rPr lang="en-GB" sz="2000" b="0" dirty="0" smtClean="0">
                <a:solidFill>
                  <a:schemeClr val="tx2">
                    <a:lumMod val="75000"/>
                  </a:schemeClr>
                </a:solidFill>
              </a:rPr>
              <a:t> </a:t>
            </a:r>
            <a:r>
              <a:rPr lang="en-GB" sz="2000" b="0" dirty="0">
                <a:solidFill>
                  <a:schemeClr val="tx2">
                    <a:lumMod val="75000"/>
                  </a:schemeClr>
                </a:solidFill>
              </a:rPr>
              <a:t>D	 = 	demand</a:t>
            </a:r>
          </a:p>
          <a:p>
            <a:pPr algn="l"/>
            <a:r>
              <a:rPr lang="en-GB" sz="2000" b="0" dirty="0">
                <a:solidFill>
                  <a:schemeClr val="tx2">
                    <a:lumMod val="75000"/>
                  </a:schemeClr>
                </a:solidFill>
              </a:rPr>
              <a:t>		 </a:t>
            </a:r>
            <a:r>
              <a:rPr lang="en-GB" sz="2000" b="0" dirty="0" smtClean="0">
                <a:solidFill>
                  <a:schemeClr val="tx2">
                    <a:lumMod val="75000"/>
                  </a:schemeClr>
                </a:solidFill>
              </a:rPr>
              <a:t>C</a:t>
            </a:r>
            <a:r>
              <a:rPr lang="en-GB" sz="2000" b="0" baseline="-25000" dirty="0" smtClean="0">
                <a:solidFill>
                  <a:schemeClr val="tx2">
                    <a:lumMod val="75000"/>
                  </a:schemeClr>
                </a:solidFill>
              </a:rPr>
              <a:t>o</a:t>
            </a:r>
            <a:r>
              <a:rPr lang="en-GB" sz="2000" b="0" dirty="0">
                <a:solidFill>
                  <a:schemeClr val="tx2">
                    <a:lumMod val="75000"/>
                  </a:schemeClr>
                </a:solidFill>
              </a:rPr>
              <a:t>	 = 	cost of one order</a:t>
            </a:r>
          </a:p>
          <a:p>
            <a:pPr algn="l"/>
            <a:r>
              <a:rPr lang="en-GB" sz="2000" b="0" dirty="0">
                <a:solidFill>
                  <a:schemeClr val="tx2">
                    <a:lumMod val="75000"/>
                  </a:schemeClr>
                </a:solidFill>
              </a:rPr>
              <a:t>		 </a:t>
            </a:r>
            <a:r>
              <a:rPr lang="en-GB" sz="2000" b="0" dirty="0" err="1" smtClean="0">
                <a:solidFill>
                  <a:schemeClr val="tx2">
                    <a:lumMod val="75000"/>
                  </a:schemeClr>
                </a:solidFill>
              </a:rPr>
              <a:t>C</a:t>
            </a:r>
            <a:r>
              <a:rPr lang="en-GB" sz="2000" b="0" baseline="-25000" dirty="0" err="1" smtClean="0">
                <a:solidFill>
                  <a:schemeClr val="tx2">
                    <a:lumMod val="75000"/>
                  </a:schemeClr>
                </a:solidFill>
              </a:rPr>
              <a:t>h</a:t>
            </a:r>
            <a:r>
              <a:rPr lang="en-GB" sz="2000" b="0" dirty="0">
                <a:solidFill>
                  <a:schemeClr val="tx2">
                    <a:lumMod val="75000"/>
                  </a:schemeClr>
                </a:solidFill>
              </a:rPr>
              <a:t>	 =	holding cost per inventory unit </a:t>
            </a:r>
            <a:r>
              <a:rPr lang="en-GB" sz="2000" b="0" dirty="0" smtClean="0">
                <a:solidFill>
                  <a:schemeClr val="tx2">
                    <a:lumMod val="75000"/>
                  </a:schemeClr>
                </a:solidFill>
              </a:rPr>
              <a:t>				per </a:t>
            </a:r>
            <a:r>
              <a:rPr lang="en-GB" sz="2000" b="0" dirty="0">
                <a:solidFill>
                  <a:schemeClr val="tx2">
                    <a:lumMod val="75000"/>
                  </a:schemeClr>
                </a:solidFill>
              </a:rPr>
              <a:t>annum</a:t>
            </a:r>
          </a:p>
          <a:p>
            <a:pPr algn="l"/>
            <a:r>
              <a:rPr lang="en-GB" sz="2000" b="0" dirty="0">
                <a:solidFill>
                  <a:schemeClr val="tx2">
                    <a:lumMod val="75000"/>
                  </a:schemeClr>
                </a:solidFill>
              </a:rPr>
              <a:t> </a:t>
            </a:r>
            <a:r>
              <a:rPr lang="en-GB" sz="2000" b="0" dirty="0" smtClean="0">
                <a:solidFill>
                  <a:schemeClr val="tx2">
                    <a:lumMod val="75000"/>
                  </a:schemeClr>
                </a:solidFill>
              </a:rPr>
              <a:t>		 Q</a:t>
            </a:r>
            <a:r>
              <a:rPr lang="en-GB" sz="2000" b="0" dirty="0">
                <a:solidFill>
                  <a:schemeClr val="tx2">
                    <a:lumMod val="75000"/>
                  </a:schemeClr>
                </a:solidFill>
              </a:rPr>
              <a:t>	 =	quantity to be ordered</a:t>
            </a:r>
          </a:p>
          <a:p>
            <a:pPr algn="l"/>
            <a:endParaRPr lang="en-US" dirty="0">
              <a:solidFill>
                <a:schemeClr val="tx2">
                  <a:lumMod val="75000"/>
                </a:scheme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420888"/>
            <a:ext cx="10244291"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242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Total Cost</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endParaRPr lang="en-GB" sz="2000" b="0" dirty="0" smtClean="0">
              <a:solidFill>
                <a:schemeClr val="tx2">
                  <a:lumMod val="75000"/>
                </a:schemeClr>
              </a:solidFill>
            </a:endParaRPr>
          </a:p>
          <a:p>
            <a:r>
              <a:rPr lang="en-GB" sz="2000" b="0" dirty="0" smtClean="0">
                <a:solidFill>
                  <a:schemeClr val="tx2">
                    <a:lumMod val="75000"/>
                  </a:schemeClr>
                </a:solidFill>
              </a:rPr>
              <a:t>HOLDING </a:t>
            </a:r>
            <a:r>
              <a:rPr lang="en-GB" sz="2000" b="0" dirty="0">
                <a:solidFill>
                  <a:schemeClr val="tx2">
                    <a:lumMod val="75000"/>
                  </a:schemeClr>
                </a:solidFill>
              </a:rPr>
              <a:t>COST + REORDERING </a:t>
            </a:r>
            <a:r>
              <a:rPr lang="en-GB" sz="2000" b="0" dirty="0" smtClean="0">
                <a:solidFill>
                  <a:schemeClr val="tx2">
                    <a:lumMod val="75000"/>
                  </a:schemeClr>
                </a:solidFill>
              </a:rPr>
              <a:t>COST</a:t>
            </a:r>
          </a:p>
          <a:p>
            <a:pPr algn="l"/>
            <a:endParaRPr lang="en-GB" sz="2000" b="0" dirty="0">
              <a:solidFill>
                <a:schemeClr val="tx2">
                  <a:lumMod val="75000"/>
                </a:schemeClr>
              </a:solidFill>
            </a:endParaRPr>
          </a:p>
          <a:p>
            <a:pPr algn="l"/>
            <a:endParaRPr lang="en-GB" sz="2000" b="0" dirty="0">
              <a:solidFill>
                <a:schemeClr val="tx2">
                  <a:lumMod val="75000"/>
                </a:schemeClr>
              </a:solidFill>
            </a:endParaRPr>
          </a:p>
          <a:p>
            <a:pPr algn="l"/>
            <a:r>
              <a:rPr lang="en-GB" sz="2000" b="0" dirty="0">
                <a:solidFill>
                  <a:schemeClr val="tx2">
                    <a:lumMod val="75000"/>
                  </a:schemeClr>
                </a:solidFill>
              </a:rPr>
              <a:t> </a:t>
            </a:r>
          </a:p>
          <a:p>
            <a:pPr algn="l"/>
            <a:r>
              <a:rPr lang="en-GB" sz="2000" b="0" dirty="0">
                <a:solidFill>
                  <a:schemeClr val="tx2">
                    <a:lumMod val="75000"/>
                  </a:schemeClr>
                </a:solidFill>
              </a:rPr>
              <a:t>Holding = 	</a:t>
            </a:r>
            <a:r>
              <a:rPr lang="en-GB" sz="2000" b="0" u="sng" dirty="0" smtClean="0">
                <a:solidFill>
                  <a:schemeClr val="tx2">
                    <a:lumMod val="75000"/>
                  </a:schemeClr>
                </a:solidFill>
              </a:rPr>
              <a:t>Q</a:t>
            </a:r>
            <a:r>
              <a:rPr lang="en-GB" sz="2000" b="0" dirty="0" smtClean="0">
                <a:solidFill>
                  <a:schemeClr val="tx2">
                    <a:lumMod val="75000"/>
                  </a:schemeClr>
                </a:solidFill>
              </a:rPr>
              <a:t>  </a:t>
            </a:r>
            <a:r>
              <a:rPr lang="en-GB" sz="2000" b="0" dirty="0">
                <a:solidFill>
                  <a:schemeClr val="tx2">
                    <a:lumMod val="75000"/>
                  </a:schemeClr>
                </a:solidFill>
              </a:rPr>
              <a:t>x </a:t>
            </a:r>
            <a:r>
              <a:rPr lang="en-GB" sz="2000" b="0" dirty="0" smtClean="0">
                <a:solidFill>
                  <a:schemeClr val="tx2">
                    <a:lumMod val="75000"/>
                  </a:schemeClr>
                </a:solidFill>
              </a:rPr>
              <a:t> </a:t>
            </a:r>
            <a:r>
              <a:rPr lang="en-GB" sz="2000" b="0" dirty="0" err="1" smtClean="0">
                <a:solidFill>
                  <a:schemeClr val="tx2">
                    <a:lumMod val="75000"/>
                  </a:schemeClr>
                </a:solidFill>
              </a:rPr>
              <a:t>C</a:t>
            </a:r>
            <a:r>
              <a:rPr lang="en-GB" sz="2000" b="0" baseline="-25000" dirty="0" err="1" smtClean="0">
                <a:solidFill>
                  <a:schemeClr val="tx2">
                    <a:lumMod val="75000"/>
                  </a:schemeClr>
                </a:solidFill>
              </a:rPr>
              <a:t>h</a:t>
            </a:r>
            <a:r>
              <a:rPr lang="en-GB" sz="2000" b="0" dirty="0">
                <a:solidFill>
                  <a:schemeClr val="tx2">
                    <a:lumMod val="75000"/>
                  </a:schemeClr>
                </a:solidFill>
              </a:rPr>
              <a:t>		Reordering = 	</a:t>
            </a:r>
            <a:r>
              <a:rPr lang="en-GB" sz="2000" b="0" u="sng" dirty="0">
                <a:solidFill>
                  <a:schemeClr val="tx2">
                    <a:lumMod val="75000"/>
                  </a:schemeClr>
                </a:solidFill>
              </a:rPr>
              <a:t>D</a:t>
            </a:r>
            <a:r>
              <a:rPr lang="en-GB" sz="2000" b="0" dirty="0">
                <a:solidFill>
                  <a:schemeClr val="tx2">
                    <a:lumMod val="75000"/>
                  </a:schemeClr>
                </a:solidFill>
              </a:rPr>
              <a:t>  x  </a:t>
            </a:r>
            <a:r>
              <a:rPr lang="en-GB" sz="2000" b="0" dirty="0" smtClean="0">
                <a:solidFill>
                  <a:schemeClr val="tx2">
                    <a:lumMod val="75000"/>
                  </a:schemeClr>
                </a:solidFill>
              </a:rPr>
              <a:t>C</a:t>
            </a:r>
            <a:r>
              <a:rPr lang="en-GB" sz="2000" b="0" baseline="-25000" dirty="0" smtClean="0">
                <a:solidFill>
                  <a:schemeClr val="tx2">
                    <a:lumMod val="75000"/>
                  </a:schemeClr>
                </a:solidFill>
              </a:rPr>
              <a:t>o</a:t>
            </a:r>
            <a:endParaRPr lang="en-GB" sz="2000" b="0" baseline="-25000" dirty="0">
              <a:solidFill>
                <a:schemeClr val="tx2">
                  <a:lumMod val="75000"/>
                </a:schemeClr>
              </a:solidFill>
            </a:endParaRPr>
          </a:p>
          <a:p>
            <a:pPr algn="l"/>
            <a:r>
              <a:rPr lang="en-GB" sz="2000" b="0" dirty="0">
                <a:solidFill>
                  <a:schemeClr val="tx2">
                    <a:lumMod val="75000"/>
                  </a:schemeClr>
                </a:solidFill>
              </a:rPr>
              <a:t>		</a:t>
            </a:r>
            <a:r>
              <a:rPr lang="en-GB" sz="2000" b="0" dirty="0" smtClean="0">
                <a:solidFill>
                  <a:schemeClr val="tx2">
                    <a:lumMod val="75000"/>
                  </a:schemeClr>
                </a:solidFill>
              </a:rPr>
              <a:t>2</a:t>
            </a:r>
            <a:r>
              <a:rPr lang="en-GB" sz="2000" b="0" dirty="0">
                <a:solidFill>
                  <a:schemeClr val="tx2">
                    <a:lumMod val="75000"/>
                  </a:schemeClr>
                </a:solidFill>
              </a:rPr>
              <a:t>				</a:t>
            </a:r>
            <a:r>
              <a:rPr lang="en-GB" sz="2000" b="0" dirty="0" smtClean="0">
                <a:solidFill>
                  <a:schemeClr val="tx2">
                    <a:lumMod val="75000"/>
                  </a:schemeClr>
                </a:solidFill>
              </a:rPr>
              <a:t>	Q</a:t>
            </a:r>
            <a:endParaRPr lang="en-GB" sz="2000" b="0" dirty="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r>
              <a:rPr lang="en-US" b="1" smtClean="0">
                <a:solidFill>
                  <a:schemeClr val="bg1"/>
                </a:solidFill>
              </a:rPr>
              <a:t/>
            </a:r>
            <a:br>
              <a:rPr lang="en-US" b="1" smtClean="0">
                <a:solidFill>
                  <a:schemeClr val="bg1"/>
                </a:solidFill>
              </a:rPr>
            </a:br>
            <a:r>
              <a:rPr lang="en-US" b="1" smtClean="0">
                <a:solidFill>
                  <a:schemeClr val="bg1"/>
                </a:solidFill>
              </a:rPr>
              <a:t>Example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92500" lnSpcReduction="10000"/>
          </a:bodyPr>
          <a:lstStyle/>
          <a:p>
            <a:pPr algn="l"/>
            <a:r>
              <a:rPr lang="en-GB" b="0" dirty="0">
                <a:solidFill>
                  <a:schemeClr val="tx2">
                    <a:lumMod val="75000"/>
                  </a:schemeClr>
                </a:solidFill>
              </a:rPr>
              <a:t> </a:t>
            </a:r>
          </a:p>
          <a:p>
            <a:pPr algn="l"/>
            <a:r>
              <a:rPr lang="en-GB" b="0" dirty="0">
                <a:solidFill>
                  <a:schemeClr val="tx2">
                    <a:lumMod val="75000"/>
                  </a:schemeClr>
                </a:solidFill>
              </a:rPr>
              <a:t>Perfecto Pasta uses tomato puree on a regular basis throughout the year.  The annual demand of the puree is 5400 kg and the cost of holding 1kg in terms of shelf and fridge space is £0.75.  Records show that it costs £2.50 to place and process an order.</a:t>
            </a: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Answer</a:t>
            </a:r>
            <a:endParaRPr lang="en-US" b="1" dirty="0">
              <a:solidFill>
                <a:schemeClr val="bg1"/>
              </a:solidFill>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r>
                  <a:rPr lang="en-GB" b="0" dirty="0" smtClean="0">
                    <a:solidFill>
                      <a:schemeClr val="tx2">
                        <a:lumMod val="75000"/>
                      </a:schemeClr>
                    </a:solidFill>
                  </a:rPr>
                  <a:t>Using the EOQ formula = 			= 190kg</a:t>
                </a:r>
              </a:p>
              <a:p>
                <a:pPr algn="l"/>
                <a:r>
                  <a:rPr lang="en-GB" b="0" dirty="0">
                    <a:solidFill>
                      <a:schemeClr val="tx2">
                        <a:lumMod val="75000"/>
                      </a:schemeClr>
                    </a:solidFill>
                  </a:rPr>
                  <a:t> </a:t>
                </a:r>
              </a:p>
              <a:p>
                <a:pPr algn="l"/>
                <a:r>
                  <a:rPr lang="en-GB" b="0" dirty="0">
                    <a:solidFill>
                      <a:schemeClr val="tx2">
                        <a:lumMod val="75000"/>
                      </a:schemeClr>
                    </a:solidFill>
                  </a:rPr>
                  <a:t>This means that the most economical order size when both the holding and ordering costs are taken into account is 190kg per order.</a:t>
                </a:r>
              </a:p>
              <a:p>
                <a:pPr algn="l"/>
                <a:r>
                  <a:rPr lang="en-GB" b="0" dirty="0">
                    <a:solidFill>
                      <a:schemeClr val="tx2">
                        <a:lumMod val="75000"/>
                      </a:schemeClr>
                    </a:solidFill>
                  </a:rPr>
                  <a:t> </a:t>
                </a:r>
              </a:p>
              <a:p>
                <a:pPr algn="l"/>
                <a:r>
                  <a:rPr lang="en-GB" b="0" dirty="0">
                    <a:solidFill>
                      <a:schemeClr val="tx2">
                        <a:lumMod val="75000"/>
                      </a:schemeClr>
                    </a:solidFill>
                  </a:rPr>
                  <a:t>On this basis the company would make </a:t>
                </a:r>
              </a:p>
              <a:p>
                <a:pPr algn="l"/>
                <a:r>
                  <a:rPr lang="en-GB" b="0" dirty="0">
                    <a:solidFill>
                      <a:schemeClr val="tx2">
                        <a:lumMod val="75000"/>
                      </a:schemeClr>
                    </a:solidFill>
                  </a:rPr>
                  <a:t> </a:t>
                </a:r>
              </a:p>
              <a:p>
                <a:pPr algn="l"/>
                <a:r>
                  <a:rPr lang="en-GB" b="0" dirty="0" smtClean="0">
                    <a:solidFill>
                      <a:schemeClr val="tx2">
                        <a:lumMod val="75000"/>
                      </a:schemeClr>
                    </a:solidFill>
                  </a:rPr>
                  <a:t>		</a:t>
                </a:r>
                <a14:m>
                  <m:oMath xmlns:m="http://schemas.openxmlformats.org/officeDocument/2006/math">
                    <m:f>
                      <m:fPr>
                        <m:ctrlPr>
                          <a:rPr lang="en-GB" b="0" i="1">
                            <a:solidFill>
                              <a:schemeClr val="tx2">
                                <a:lumMod val="75000"/>
                              </a:schemeClr>
                            </a:solidFill>
                            <a:latin typeface="Cambria Math"/>
                          </a:rPr>
                        </m:ctrlPr>
                      </m:fPr>
                      <m:num>
                        <m:r>
                          <a:rPr lang="en-GB" b="0" i="1">
                            <a:solidFill>
                              <a:schemeClr val="tx2">
                                <a:lumMod val="75000"/>
                              </a:schemeClr>
                            </a:solidFill>
                            <a:latin typeface="Cambria Math"/>
                          </a:rPr>
                          <m:t>5400</m:t>
                        </m:r>
                        <m:r>
                          <a:rPr lang="en-GB" b="0" i="1">
                            <a:solidFill>
                              <a:schemeClr val="tx2">
                                <a:lumMod val="75000"/>
                              </a:schemeClr>
                            </a:solidFill>
                            <a:latin typeface="Cambria Math"/>
                          </a:rPr>
                          <m:t>𝑘𝑔</m:t>
                        </m:r>
                      </m:num>
                      <m:den>
                        <m:r>
                          <a:rPr lang="en-GB" b="0" i="1">
                            <a:solidFill>
                              <a:schemeClr val="tx2">
                                <a:lumMod val="75000"/>
                              </a:schemeClr>
                            </a:solidFill>
                            <a:latin typeface="Cambria Math"/>
                          </a:rPr>
                          <m:t>190</m:t>
                        </m:r>
                        <m:r>
                          <a:rPr lang="en-GB" b="0" i="1">
                            <a:solidFill>
                              <a:schemeClr val="tx2">
                                <a:lumMod val="75000"/>
                              </a:schemeClr>
                            </a:solidFill>
                            <a:latin typeface="Cambria Math"/>
                          </a:rPr>
                          <m:t>𝑘𝑔</m:t>
                        </m:r>
                      </m:den>
                    </m:f>
                  </m:oMath>
                </a14:m>
                <a:r>
                  <a:rPr lang="en-GB" b="0" dirty="0">
                    <a:solidFill>
                      <a:schemeClr val="tx2">
                        <a:lumMod val="75000"/>
                      </a:schemeClr>
                    </a:solidFill>
                  </a:rPr>
                  <a:t> = 28.42 orders</a:t>
                </a:r>
              </a:p>
              <a:p>
                <a:pPr algn="l"/>
                <a:r>
                  <a:rPr lang="en-GB" b="0" dirty="0">
                    <a:solidFill>
                      <a:schemeClr val="tx2">
                        <a:lumMod val="75000"/>
                      </a:schemeClr>
                    </a:solidFill>
                  </a:rPr>
                  <a:t> </a:t>
                </a:r>
              </a:p>
              <a:p>
                <a:pPr algn="l"/>
                <a:r>
                  <a:rPr lang="en-GB" b="0" dirty="0">
                    <a:solidFill>
                      <a:schemeClr val="tx2">
                        <a:lumMod val="75000"/>
                      </a:schemeClr>
                    </a:solidFill>
                  </a:rPr>
                  <a:t>Which is the equivalent of one order every 13 days.</a:t>
                </a:r>
              </a:p>
              <a:p>
                <a:pPr algn="l"/>
                <a:endParaRPr lang="en-US" dirty="0">
                  <a:solidFill>
                    <a:schemeClr val="tx2">
                      <a:lumMod val="75000"/>
                    </a:schemeClr>
                  </a:solidFill>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683568" y="2060848"/>
                <a:ext cx="8064896" cy="3816424"/>
              </a:xfrm>
              <a:blipFill rotWithShape="1">
                <a:blip r:embed="rId2"/>
                <a:stretch>
                  <a:fillRect l="-907" t="-2556" b="-2236"/>
                </a:stretch>
              </a:blipFill>
            </p:spPr>
            <p:txBody>
              <a:bodyPr/>
              <a:lstStyle/>
              <a:p>
                <a:r>
                  <a:rPr lang="en-GB">
                    <a:noFill/>
                  </a:rPr>
                  <a:t> </a:t>
                </a:r>
              </a:p>
            </p:txBody>
          </p:sp>
        </mc:Fallback>
      </mc:AlternateContent>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988840"/>
            <a:ext cx="1584176"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Graph showing EOQ</a:t>
            </a:r>
            <a:endParaRPr lang="en-US" b="1" dirty="0">
              <a:solidFill>
                <a:schemeClr val="bg1"/>
              </a:solidFill>
            </a:endParaRPr>
          </a:p>
        </p:txBody>
      </p:sp>
      <p:pic>
        <p:nvPicPr>
          <p:cNvPr id="6152"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9" y="2420888"/>
            <a:ext cx="6552728" cy="3749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EOQ and discounts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The EOQ formula may need to be modified if bulk discounts are available.  It is necessary to minimise the total of:</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tabLst>
                <a:tab pos="457200" algn="l"/>
                <a:tab pos="628650" algn="l"/>
                <a:tab pos="800100" algn="l"/>
              </a:tabLst>
            </a:pPr>
            <a:r>
              <a:rPr lang="en-GB" b="0" dirty="0">
                <a:solidFill>
                  <a:schemeClr val="tx2">
                    <a:lumMod val="75000"/>
                  </a:schemeClr>
                </a:solidFill>
                <a:latin typeface="Calibri"/>
                <a:ea typeface="Calibri"/>
                <a:cs typeface="Calibri"/>
              </a:rPr>
              <a:t>total purchase costs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tabLst>
                <a:tab pos="457200" algn="l"/>
                <a:tab pos="628650" algn="l"/>
                <a:tab pos="800100" algn="l"/>
              </a:tabLst>
            </a:pPr>
            <a:r>
              <a:rPr lang="en-GB" b="0" dirty="0">
                <a:solidFill>
                  <a:schemeClr val="tx2">
                    <a:lumMod val="75000"/>
                  </a:schemeClr>
                </a:solidFill>
                <a:latin typeface="Calibri"/>
                <a:ea typeface="Calibri"/>
                <a:cs typeface="Calibri"/>
              </a:rPr>
              <a:t>ordering costs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tabLst>
                <a:tab pos="457200" algn="l"/>
                <a:tab pos="628650" algn="l"/>
                <a:tab pos="800100" algn="l"/>
              </a:tabLst>
            </a:pPr>
            <a:r>
              <a:rPr lang="en-GB" b="0" dirty="0">
                <a:solidFill>
                  <a:schemeClr val="tx2">
                    <a:lumMod val="75000"/>
                  </a:schemeClr>
                </a:solidFill>
                <a:latin typeface="Calibri"/>
                <a:ea typeface="Calibri"/>
                <a:cs typeface="Calibri"/>
              </a:rPr>
              <a:t>inventory holding costs</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The total cost will be minimised at the pre discount EOQ level so that the discount is not worthwhile </a:t>
            </a:r>
            <a:r>
              <a:rPr lang="en-GB" b="0" dirty="0">
                <a:solidFill>
                  <a:schemeClr val="tx2">
                    <a:lumMod val="75000"/>
                  </a:schemeClr>
                </a:solidFill>
                <a:latin typeface="Cambria"/>
                <a:ea typeface="Calibri"/>
                <a:cs typeface="Arial"/>
              </a:rPr>
              <a:t>or</a:t>
            </a:r>
            <a:r>
              <a:rPr lang="en-GB" b="0" dirty="0">
                <a:solidFill>
                  <a:schemeClr val="tx2">
                    <a:lumMod val="75000"/>
                  </a:schemeClr>
                </a:solidFill>
                <a:latin typeface="Calibri"/>
                <a:ea typeface="Calibri"/>
                <a:cs typeface="Calibri"/>
              </a:rPr>
              <a:t> at the minimum order size necessary to earn the discount.</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pPr>
            <a:r>
              <a:rPr lang="en-GB" dirty="0">
                <a:solidFill>
                  <a:schemeClr val="tx2">
                    <a:lumMod val="75000"/>
                  </a:schemeClr>
                </a:solidFill>
                <a:latin typeface="Calibri"/>
                <a:ea typeface="Calibri"/>
                <a:cs typeface="Calibri"/>
              </a:rPr>
              <a:t>After studying this </a:t>
            </a:r>
            <a:r>
              <a:rPr lang="en-GB" dirty="0" smtClean="0">
                <a:solidFill>
                  <a:schemeClr val="tx2">
                    <a:lumMod val="75000"/>
                  </a:schemeClr>
                </a:solidFill>
                <a:latin typeface="Calibri"/>
                <a:ea typeface="Calibri"/>
                <a:cs typeface="Calibri"/>
              </a:rPr>
              <a:t>topic </a:t>
            </a:r>
            <a:r>
              <a:rPr lang="en-GB" dirty="0">
                <a:solidFill>
                  <a:schemeClr val="tx2">
                    <a:lumMod val="75000"/>
                  </a:schemeClr>
                </a:solidFill>
                <a:latin typeface="Calibri"/>
                <a:ea typeface="Calibri"/>
                <a:cs typeface="Calibri"/>
              </a:rPr>
              <a:t>you should be able to:</a:t>
            </a:r>
            <a:endParaRPr lang="en-GB"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dirty="0">
                <a:solidFill>
                  <a:schemeClr val="tx2">
                    <a:lumMod val="75000"/>
                  </a:schemeClr>
                </a:solidFill>
                <a:latin typeface="Calibri"/>
                <a:ea typeface="Calibri"/>
                <a:cs typeface="Calibri"/>
              </a:rPr>
              <a:t>Understand the importance of working capital to the business</a:t>
            </a:r>
            <a:endParaRPr lang="en-GB"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dirty="0">
                <a:solidFill>
                  <a:schemeClr val="tx2">
                    <a:lumMod val="75000"/>
                  </a:schemeClr>
                </a:solidFill>
                <a:latin typeface="Calibri"/>
                <a:ea typeface="Calibri"/>
                <a:cs typeface="Calibri"/>
              </a:rPr>
              <a:t>Evaluate the different working capital policies that can be adapted by a firm</a:t>
            </a:r>
            <a:endParaRPr lang="en-GB"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dirty="0">
                <a:solidFill>
                  <a:schemeClr val="tx2">
                    <a:lumMod val="75000"/>
                  </a:schemeClr>
                </a:solidFill>
                <a:latin typeface="Calibri"/>
                <a:ea typeface="Calibri"/>
                <a:cs typeface="Calibri"/>
              </a:rPr>
              <a:t>Understand what the key components of working capital are</a:t>
            </a:r>
            <a:endParaRPr lang="en-GB"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dirty="0">
                <a:solidFill>
                  <a:schemeClr val="tx2">
                    <a:lumMod val="75000"/>
                  </a:schemeClr>
                </a:solidFill>
                <a:latin typeface="Calibri"/>
                <a:ea typeface="Calibri"/>
                <a:cs typeface="Calibri"/>
              </a:rPr>
              <a:t>Consider the working capital requirements of a firm with respect to inventory, accounts receivable, cash and accounts payable</a:t>
            </a:r>
            <a:endParaRPr lang="en-GB"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dirty="0">
                <a:solidFill>
                  <a:schemeClr val="tx2">
                    <a:lumMod val="75000"/>
                  </a:schemeClr>
                </a:solidFill>
                <a:latin typeface="Calibri"/>
                <a:ea typeface="Calibri"/>
                <a:cs typeface="Calibri"/>
              </a:rPr>
              <a:t>Establish sound policies for the efficient management and control of the key component elements</a:t>
            </a:r>
            <a:endParaRPr lang="en-GB"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Example (1)</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Perfecto Pasta regularly buys </a:t>
            </a:r>
            <a:r>
              <a:rPr lang="en-GB" b="0" dirty="0" err="1">
                <a:solidFill>
                  <a:schemeClr val="tx2">
                    <a:lumMod val="75000"/>
                  </a:schemeClr>
                </a:solidFill>
                <a:latin typeface="Calibri"/>
                <a:ea typeface="Calibri"/>
                <a:cs typeface="Calibri"/>
              </a:rPr>
              <a:t>Prosecco</a:t>
            </a:r>
            <a:r>
              <a:rPr lang="en-GB" b="0" dirty="0">
                <a:solidFill>
                  <a:schemeClr val="tx2">
                    <a:lumMod val="75000"/>
                  </a:schemeClr>
                </a:solidFill>
                <a:latin typeface="Calibri"/>
                <a:ea typeface="Calibri"/>
                <a:cs typeface="Calibri"/>
              </a:rPr>
              <a:t> from a local wholesaler.  The cost of making an order has been estimated at £3.00 and the cost of holding a bottle in stock is 1.50, the annual purchase from the wholesaler has been 19,600 bottles at a price of £7 each.  On this basis the economic order quantity for Perfecto has been 280 bottles per order.  The wholesaler has now offered Perfecto a deal where if they order in batches 400 they can have a 1% discount per bottle.</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Is it beneficial for Perfecto to take the order and </a:t>
            </a:r>
            <a:r>
              <a:rPr lang="en-GB" b="0" dirty="0" smtClean="0">
                <a:solidFill>
                  <a:schemeClr val="tx2">
                    <a:lumMod val="75000"/>
                  </a:schemeClr>
                </a:solidFill>
                <a:latin typeface="Calibri"/>
                <a:ea typeface="Calibri"/>
                <a:cs typeface="Calibri"/>
              </a:rPr>
              <a:t>hold </a:t>
            </a:r>
            <a:r>
              <a:rPr lang="en-GB" b="0" dirty="0">
                <a:solidFill>
                  <a:schemeClr val="tx2">
                    <a:lumMod val="75000"/>
                  </a:schemeClr>
                </a:solidFill>
                <a:latin typeface="Calibri"/>
                <a:ea typeface="Calibri"/>
                <a:cs typeface="Calibri"/>
              </a:rPr>
              <a:t>a greater number of units?</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Example (2)</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25000" lnSpcReduction="20000"/>
          </a:bodyPr>
          <a:lstStyle/>
          <a:p>
            <a:pPr algn="l">
              <a:lnSpc>
                <a:spcPct val="115000"/>
              </a:lnSpc>
              <a:spcAft>
                <a:spcPts val="1000"/>
              </a:spcAft>
              <a:tabLst>
                <a:tab pos="457200" algn="l"/>
                <a:tab pos="628650" algn="l"/>
                <a:tab pos="800100" algn="l"/>
              </a:tabLst>
            </a:pPr>
            <a:r>
              <a:rPr lang="en-GB" sz="5600" dirty="0">
                <a:solidFill>
                  <a:schemeClr val="tx2">
                    <a:lumMod val="75000"/>
                  </a:schemeClr>
                </a:solidFill>
                <a:latin typeface="Calibri"/>
                <a:ea typeface="Calibri"/>
                <a:cs typeface="Calibri"/>
              </a:rPr>
              <a:t>There are three elements to the </a:t>
            </a:r>
            <a:r>
              <a:rPr lang="en-GB" sz="5600" dirty="0" smtClean="0">
                <a:solidFill>
                  <a:schemeClr val="tx2">
                    <a:lumMod val="75000"/>
                  </a:schemeClr>
                </a:solidFill>
                <a:latin typeface="Calibri"/>
                <a:ea typeface="Calibri"/>
                <a:cs typeface="Calibri"/>
              </a:rPr>
              <a:t>cost:	</a:t>
            </a:r>
            <a:r>
              <a:rPr lang="en-GB" sz="5600" b="0" dirty="0" smtClean="0">
                <a:solidFill>
                  <a:schemeClr val="tx2">
                    <a:lumMod val="75000"/>
                  </a:schemeClr>
                </a:solidFill>
                <a:latin typeface="Calibri"/>
                <a:ea typeface="Calibri"/>
                <a:cs typeface="Calibri"/>
              </a:rPr>
              <a:t>			£</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Purchase price 		</a:t>
            </a:r>
            <a:r>
              <a:rPr lang="en-GB" sz="5600" b="0" dirty="0" smtClean="0">
                <a:solidFill>
                  <a:schemeClr val="tx2">
                    <a:lumMod val="75000"/>
                  </a:schemeClr>
                </a:solidFill>
                <a:latin typeface="Calibri"/>
                <a:ea typeface="Calibri"/>
                <a:cs typeface="Calibri"/>
              </a:rPr>
              <a:t>£</a:t>
            </a:r>
            <a:r>
              <a:rPr lang="en-GB" sz="5600" b="0" dirty="0">
                <a:solidFill>
                  <a:schemeClr val="tx2">
                    <a:lumMod val="75000"/>
                  </a:schemeClr>
                </a:solidFill>
                <a:latin typeface="Calibri"/>
                <a:ea typeface="Calibri"/>
                <a:cs typeface="Calibri"/>
              </a:rPr>
              <a:t>7 x 19600 bottles 		137,200</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Holding cost			</a:t>
            </a:r>
            <a:r>
              <a:rPr lang="en-GB" sz="5600" b="0" dirty="0" smtClean="0">
                <a:solidFill>
                  <a:schemeClr val="tx2">
                    <a:lumMod val="75000"/>
                  </a:schemeClr>
                </a:solidFill>
                <a:latin typeface="Calibri"/>
                <a:ea typeface="Calibri"/>
                <a:cs typeface="Calibri"/>
              </a:rPr>
              <a:t>280/2 </a:t>
            </a:r>
            <a:r>
              <a:rPr lang="en-GB" sz="5600" b="0" dirty="0">
                <a:solidFill>
                  <a:schemeClr val="tx2">
                    <a:lumMod val="75000"/>
                  </a:schemeClr>
                </a:solidFill>
                <a:latin typeface="Calibri"/>
                <a:ea typeface="Calibri"/>
                <a:cs typeface="Calibri"/>
              </a:rPr>
              <a:t>x 1.50			        210</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Ordering cost		</a:t>
            </a:r>
            <a:r>
              <a:rPr lang="en-GB" sz="5600" b="0" dirty="0" smtClean="0">
                <a:solidFill>
                  <a:schemeClr val="tx2">
                    <a:lumMod val="75000"/>
                  </a:schemeClr>
                </a:solidFill>
                <a:latin typeface="Calibri"/>
                <a:ea typeface="Calibri"/>
                <a:cs typeface="Calibri"/>
              </a:rPr>
              <a:t>19600/280 </a:t>
            </a:r>
            <a:r>
              <a:rPr lang="en-GB" sz="5600" b="0" dirty="0">
                <a:solidFill>
                  <a:schemeClr val="tx2">
                    <a:lumMod val="75000"/>
                  </a:schemeClr>
                </a:solidFill>
                <a:latin typeface="Calibri"/>
                <a:ea typeface="Calibri"/>
                <a:cs typeface="Calibri"/>
              </a:rPr>
              <a:t>x 3	</a:t>
            </a:r>
            <a:r>
              <a:rPr lang="en-GB" sz="5600" b="0" dirty="0" smtClean="0">
                <a:solidFill>
                  <a:schemeClr val="tx2">
                    <a:lumMod val="75000"/>
                  </a:schemeClr>
                </a:solidFill>
                <a:latin typeface="Calibri"/>
                <a:ea typeface="Calibri"/>
                <a:cs typeface="Calibri"/>
              </a:rPr>
              <a:t>	        210</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 </a:t>
            </a:r>
            <a:r>
              <a:rPr lang="en-GB" sz="5600" dirty="0" smtClean="0">
                <a:solidFill>
                  <a:schemeClr val="tx2">
                    <a:lumMod val="75000"/>
                  </a:schemeClr>
                </a:solidFill>
                <a:latin typeface="Calibri"/>
                <a:ea typeface="Calibri"/>
                <a:cs typeface="Calibri"/>
              </a:rPr>
              <a:t>Total </a:t>
            </a:r>
            <a:r>
              <a:rPr lang="en-GB" sz="5600" dirty="0">
                <a:solidFill>
                  <a:schemeClr val="tx2">
                    <a:lumMod val="75000"/>
                  </a:schemeClr>
                </a:solidFill>
                <a:latin typeface="Calibri"/>
                <a:ea typeface="Calibri"/>
                <a:cs typeface="Calibri"/>
              </a:rPr>
              <a:t>cost of ordering 280 bottles per order			</a:t>
            </a:r>
            <a:r>
              <a:rPr lang="en-GB" sz="5600" dirty="0" smtClean="0">
                <a:solidFill>
                  <a:schemeClr val="tx2">
                    <a:lumMod val="75000"/>
                  </a:schemeClr>
                </a:solidFill>
                <a:latin typeface="Calibri"/>
                <a:ea typeface="Calibri"/>
                <a:cs typeface="Calibri"/>
              </a:rPr>
              <a:t>137,620</a:t>
            </a:r>
            <a:endParaRPr lang="en-GB" sz="560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dirty="0">
                <a:solidFill>
                  <a:schemeClr val="tx2">
                    <a:lumMod val="75000"/>
                  </a:schemeClr>
                </a:solidFill>
                <a:latin typeface="Calibri"/>
                <a:ea typeface="Calibri"/>
                <a:cs typeface="Calibri"/>
              </a:rPr>
              <a:t> </a:t>
            </a:r>
            <a:r>
              <a:rPr lang="en-GB" sz="5600" dirty="0" smtClean="0">
                <a:solidFill>
                  <a:schemeClr val="tx2">
                    <a:lumMod val="75000"/>
                  </a:schemeClr>
                </a:solidFill>
                <a:latin typeface="Calibri"/>
                <a:ea typeface="Calibri"/>
                <a:cs typeface="Calibri"/>
              </a:rPr>
              <a:t>New </a:t>
            </a:r>
            <a:r>
              <a:rPr lang="en-GB" sz="5600" dirty="0">
                <a:solidFill>
                  <a:schemeClr val="tx2">
                    <a:lumMod val="75000"/>
                  </a:schemeClr>
                </a:solidFill>
                <a:latin typeface="Calibri"/>
                <a:ea typeface="Calibri"/>
                <a:cs typeface="Calibri"/>
              </a:rPr>
              <a:t>offer buy 400 bottles per order</a:t>
            </a:r>
            <a:endParaRPr lang="en-GB" sz="560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 </a:t>
            </a:r>
            <a:r>
              <a:rPr lang="en-GB" sz="5600" b="0" dirty="0" smtClean="0">
                <a:solidFill>
                  <a:schemeClr val="tx2">
                    <a:lumMod val="75000"/>
                  </a:schemeClr>
                </a:solidFill>
                <a:latin typeface="Calibri"/>
                <a:ea typeface="Calibri"/>
                <a:cs typeface="Calibri"/>
              </a:rPr>
              <a:t>Purchase </a:t>
            </a:r>
            <a:r>
              <a:rPr lang="en-GB" sz="5600" b="0" dirty="0">
                <a:solidFill>
                  <a:schemeClr val="tx2">
                    <a:lumMod val="75000"/>
                  </a:schemeClr>
                </a:solidFill>
                <a:latin typeface="Calibri"/>
                <a:ea typeface="Calibri"/>
                <a:cs typeface="Calibri"/>
              </a:rPr>
              <a:t>price 		</a:t>
            </a:r>
            <a:r>
              <a:rPr lang="en-GB" sz="5600" b="0" dirty="0" smtClean="0">
                <a:solidFill>
                  <a:schemeClr val="tx2">
                    <a:lumMod val="75000"/>
                  </a:schemeClr>
                </a:solidFill>
                <a:latin typeface="Calibri"/>
                <a:ea typeface="Calibri"/>
                <a:cs typeface="Calibri"/>
              </a:rPr>
              <a:t>£</a:t>
            </a:r>
            <a:r>
              <a:rPr lang="en-GB" sz="5600" b="0" dirty="0">
                <a:solidFill>
                  <a:schemeClr val="tx2">
                    <a:lumMod val="75000"/>
                  </a:schemeClr>
                </a:solidFill>
                <a:latin typeface="Calibri"/>
                <a:ea typeface="Calibri"/>
                <a:cs typeface="Calibri"/>
              </a:rPr>
              <a:t>7x 0.99 x 19600 bottles </a:t>
            </a:r>
            <a:r>
              <a:rPr lang="en-GB" sz="5600" b="0" dirty="0" smtClean="0">
                <a:solidFill>
                  <a:schemeClr val="tx2">
                    <a:lumMod val="75000"/>
                  </a:schemeClr>
                </a:solidFill>
                <a:latin typeface="Calibri"/>
                <a:ea typeface="Calibri"/>
                <a:cs typeface="Calibri"/>
              </a:rPr>
              <a:t>	</a:t>
            </a:r>
            <a:r>
              <a:rPr lang="en-GB" sz="5600" b="0" dirty="0">
                <a:solidFill>
                  <a:schemeClr val="tx2">
                    <a:lumMod val="75000"/>
                  </a:schemeClr>
                </a:solidFill>
                <a:latin typeface="Calibri"/>
                <a:ea typeface="Calibri"/>
                <a:cs typeface="Calibri"/>
              </a:rPr>
              <a:t>	135,828</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Holding cost			</a:t>
            </a:r>
            <a:r>
              <a:rPr lang="en-GB" sz="5600" b="0" dirty="0" smtClean="0">
                <a:solidFill>
                  <a:schemeClr val="tx2">
                    <a:lumMod val="75000"/>
                  </a:schemeClr>
                </a:solidFill>
                <a:latin typeface="Calibri"/>
                <a:ea typeface="Calibri"/>
                <a:cs typeface="Calibri"/>
              </a:rPr>
              <a:t>400/2 </a:t>
            </a:r>
            <a:r>
              <a:rPr lang="en-GB" sz="5600" b="0" dirty="0">
                <a:solidFill>
                  <a:schemeClr val="tx2">
                    <a:lumMod val="75000"/>
                  </a:schemeClr>
                </a:solidFill>
                <a:latin typeface="Calibri"/>
                <a:ea typeface="Calibri"/>
                <a:cs typeface="Calibri"/>
              </a:rPr>
              <a:t>x 1.50			        300</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b="0" dirty="0">
                <a:solidFill>
                  <a:schemeClr val="tx2">
                    <a:lumMod val="75000"/>
                  </a:schemeClr>
                </a:solidFill>
                <a:latin typeface="Calibri"/>
                <a:ea typeface="Calibri"/>
                <a:cs typeface="Calibri"/>
              </a:rPr>
              <a:t>Ordering cost		</a:t>
            </a:r>
            <a:r>
              <a:rPr lang="en-GB" sz="5600" b="0" dirty="0" smtClean="0">
                <a:solidFill>
                  <a:schemeClr val="tx2">
                    <a:lumMod val="75000"/>
                  </a:schemeClr>
                </a:solidFill>
                <a:latin typeface="Calibri"/>
                <a:ea typeface="Calibri"/>
                <a:cs typeface="Calibri"/>
              </a:rPr>
              <a:t>19600/400 </a:t>
            </a:r>
            <a:r>
              <a:rPr lang="en-GB" sz="5600" b="0" dirty="0">
                <a:solidFill>
                  <a:schemeClr val="tx2">
                    <a:lumMod val="75000"/>
                  </a:schemeClr>
                </a:solidFill>
                <a:latin typeface="Calibri"/>
                <a:ea typeface="Calibri"/>
                <a:cs typeface="Calibri"/>
              </a:rPr>
              <a:t>x 3		</a:t>
            </a:r>
            <a:r>
              <a:rPr lang="en-GB" sz="5600" b="0" dirty="0" smtClean="0">
                <a:solidFill>
                  <a:schemeClr val="tx2">
                    <a:lumMod val="75000"/>
                  </a:schemeClr>
                </a:solidFill>
                <a:latin typeface="Calibri"/>
                <a:ea typeface="Calibri"/>
                <a:cs typeface="Calibri"/>
              </a:rPr>
              <a:t>        147</a:t>
            </a:r>
            <a:endParaRPr lang="en-GB" sz="5600"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sz="5600" dirty="0" smtClean="0">
                <a:solidFill>
                  <a:schemeClr val="tx2">
                    <a:lumMod val="75000"/>
                  </a:schemeClr>
                </a:solidFill>
                <a:latin typeface="Calibri"/>
                <a:ea typeface="Calibri"/>
                <a:cs typeface="Calibri"/>
              </a:rPr>
              <a:t>Total </a:t>
            </a:r>
            <a:r>
              <a:rPr lang="en-GB" sz="5600" dirty="0">
                <a:solidFill>
                  <a:schemeClr val="tx2">
                    <a:lumMod val="75000"/>
                  </a:schemeClr>
                </a:solidFill>
                <a:latin typeface="Calibri"/>
                <a:ea typeface="Calibri"/>
                <a:cs typeface="Calibri"/>
              </a:rPr>
              <a:t>cost of ordering 280 bottles per order			</a:t>
            </a:r>
            <a:r>
              <a:rPr lang="en-GB" sz="5600" dirty="0" smtClean="0">
                <a:solidFill>
                  <a:schemeClr val="tx2">
                    <a:lumMod val="75000"/>
                  </a:schemeClr>
                </a:solidFill>
                <a:latin typeface="Calibri"/>
                <a:ea typeface="Calibri"/>
                <a:cs typeface="Calibri"/>
              </a:rPr>
              <a:t>136,275</a:t>
            </a:r>
            <a:endParaRPr lang="en-GB" sz="5600" dirty="0">
              <a:solidFill>
                <a:schemeClr val="tx2">
                  <a:lumMod val="75000"/>
                </a:schemeClr>
              </a:solidFill>
              <a:latin typeface="Calibri"/>
              <a:ea typeface="Calibri"/>
              <a:cs typeface="Times New Roman"/>
            </a:endParaRPr>
          </a:p>
          <a:p>
            <a:pPr>
              <a:lnSpc>
                <a:spcPct val="115000"/>
              </a:lnSpc>
              <a:spcAft>
                <a:spcPts val="1000"/>
              </a:spcAft>
              <a:tabLst>
                <a:tab pos="457200" algn="l"/>
                <a:tab pos="628650" algn="l"/>
                <a:tab pos="800100" algn="l"/>
              </a:tabLst>
            </a:pPr>
            <a:r>
              <a:rPr lang="en-GB" dirty="0">
                <a:latin typeface="Calibri"/>
                <a:ea typeface="Calibri"/>
                <a:cs typeface="Calibri"/>
              </a:rPr>
              <a:t> </a:t>
            </a:r>
            <a:endParaRPr lang="en-GB" dirty="0">
              <a:latin typeface="Calibri"/>
              <a:ea typeface="Calibri"/>
              <a:cs typeface="Times New Roman"/>
            </a:endParaRPr>
          </a:p>
          <a:p>
            <a:pPr>
              <a:lnSpc>
                <a:spcPct val="115000"/>
              </a:lnSpc>
              <a:spcAft>
                <a:spcPts val="1000"/>
              </a:spcAft>
              <a:tabLst>
                <a:tab pos="457200" algn="l"/>
                <a:tab pos="628650" algn="l"/>
                <a:tab pos="800100" algn="l"/>
              </a:tabLst>
            </a:pPr>
            <a:r>
              <a:rPr lang="en-GB" dirty="0">
                <a:latin typeface="Calibri"/>
                <a:ea typeface="Calibri"/>
                <a:cs typeface="Calibri"/>
              </a:rPr>
              <a:t>In this case it is better for Perfecto to accept the offer from the supplier as the saving on the purchase price outweighs additional holding cost.</a:t>
            </a:r>
            <a:endParaRPr lang="en-GB" dirty="0">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Managing Accounts Receivable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Businesses of most types need to allow credit to achieve satisfactory sales.  Allowing credit however, results in:</a:t>
            </a:r>
            <a:endParaRPr lang="en-GB" b="0" dirty="0">
              <a:solidFill>
                <a:schemeClr val="tx2">
                  <a:lumMod val="75000"/>
                </a:schemeClr>
              </a:solidFill>
              <a:latin typeface="Calibri"/>
              <a:ea typeface="Calibri"/>
              <a:cs typeface="Times New Roman"/>
            </a:endParaRPr>
          </a:p>
          <a:p>
            <a:pPr algn="l">
              <a:lnSpc>
                <a:spcPct val="115000"/>
              </a:lnSpc>
              <a:spcAft>
                <a:spcPts val="1000"/>
              </a:spcAf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An interest cost of funds tied up in giving credit to customers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Possibility of bad debts (this occurs when customers do not pay the amount they owe)</a:t>
            </a:r>
            <a:endParaRPr lang="en-GB" b="0" dirty="0">
              <a:solidFill>
                <a:schemeClr val="tx2">
                  <a:lumMod val="75000"/>
                </a:schemeClr>
              </a:solidFill>
              <a:latin typeface="Calibri"/>
              <a:ea typeface="Calibri"/>
              <a:cs typeface="Times New Roman"/>
            </a:endParaRPr>
          </a:p>
          <a:p>
            <a:pPr algn="l">
              <a:lnSpc>
                <a:spcPct val="115000"/>
              </a:lnSpc>
              <a:spcAft>
                <a:spcPts val="1000"/>
              </a:spcAf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algn="l">
              <a:lnSpc>
                <a:spcPct val="115000"/>
              </a:lnSpc>
              <a:spcAft>
                <a:spcPts val="1000"/>
              </a:spcAft>
            </a:pPr>
            <a:r>
              <a:rPr lang="en-GB" b="0" dirty="0">
                <a:solidFill>
                  <a:schemeClr val="tx2">
                    <a:lumMod val="75000"/>
                  </a:schemeClr>
                </a:solidFill>
                <a:latin typeface="Calibri"/>
                <a:ea typeface="Calibri"/>
                <a:cs typeface="Calibri"/>
              </a:rPr>
              <a:t>A balance has to be found between sales volume, credit allowed, interest costs and bad debts.</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The Credit Cycle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The stages in the credit cycle are as follows:</a:t>
            </a:r>
            <a:endParaRPr lang="en-GB" b="0" dirty="0">
              <a:solidFill>
                <a:schemeClr val="tx2">
                  <a:lumMod val="75000"/>
                </a:schemeClr>
              </a:solidFill>
              <a:latin typeface="Calibri"/>
              <a:ea typeface="Calibri"/>
              <a:cs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Receipt of customer order;</a:t>
            </a:r>
            <a:endParaRPr lang="en-GB" sz="3600" b="0" dirty="0">
              <a:solidFill>
                <a:schemeClr val="tx2">
                  <a:lumMod val="75000"/>
                </a:schemeClr>
              </a:solidFill>
              <a:latin typeface="Times New Roman"/>
              <a:ea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Credit screening and agreement of terms;</a:t>
            </a:r>
            <a:endParaRPr lang="en-GB" sz="3600" b="0" dirty="0">
              <a:solidFill>
                <a:schemeClr val="tx2">
                  <a:lumMod val="75000"/>
                </a:schemeClr>
              </a:solidFill>
              <a:latin typeface="Times New Roman"/>
              <a:ea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Goods dispatched or service provided with delivery note;</a:t>
            </a:r>
            <a:endParaRPr lang="en-GB" sz="3600" b="0" dirty="0">
              <a:solidFill>
                <a:schemeClr val="tx2">
                  <a:lumMod val="75000"/>
                </a:schemeClr>
              </a:solidFill>
              <a:latin typeface="Times New Roman"/>
              <a:ea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Invoice raised stating credit terms;</a:t>
            </a:r>
            <a:endParaRPr lang="en-GB" sz="3600" b="0" dirty="0">
              <a:solidFill>
                <a:schemeClr val="tx2">
                  <a:lumMod val="75000"/>
                </a:schemeClr>
              </a:solidFill>
              <a:latin typeface="Times New Roman"/>
              <a:ea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Debt collection procedures;</a:t>
            </a:r>
            <a:endParaRPr lang="en-GB" sz="3600" b="0" dirty="0">
              <a:solidFill>
                <a:schemeClr val="tx2">
                  <a:lumMod val="75000"/>
                </a:schemeClr>
              </a:solidFill>
              <a:latin typeface="Times New Roman"/>
              <a:ea typeface="Times New Roman"/>
            </a:endParaRPr>
          </a:p>
          <a:p>
            <a:pPr marL="514350" lvl="0" indent="-514350" algn="l">
              <a:spcBef>
                <a:spcPts val="1200"/>
              </a:spcBef>
              <a:spcAft>
                <a:spcPts val="0"/>
              </a:spcAft>
              <a:buFont typeface="+mj-lt"/>
              <a:buAutoNum type="arabicPeriod"/>
              <a:tabLst>
                <a:tab pos="457200" algn="l"/>
              </a:tabLst>
            </a:pPr>
            <a:r>
              <a:rPr lang="en-US" b="0" dirty="0">
                <a:solidFill>
                  <a:schemeClr val="tx2">
                    <a:lumMod val="75000"/>
                  </a:schemeClr>
                </a:solidFill>
                <a:latin typeface="Calibri"/>
                <a:ea typeface="Times New Roman"/>
              </a:rPr>
              <a:t>Receipt of cash.</a:t>
            </a:r>
            <a:endParaRPr lang="en-GB" sz="3600" b="0" dirty="0">
              <a:solidFill>
                <a:schemeClr val="tx2">
                  <a:lumMod val="75000"/>
                </a:schemeClr>
              </a:solidFill>
              <a:latin typeface="Times New Roman"/>
              <a:ea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8448992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Credit Control</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Management when formulating a credit control policy must consider the following factors</a:t>
            </a:r>
            <a:r>
              <a:rPr lang="en-GB" b="0" dirty="0" smtClean="0">
                <a:solidFill>
                  <a:schemeClr val="tx2">
                    <a:lumMod val="75000"/>
                  </a:schemeClr>
                </a:solidFill>
                <a:latin typeface="Calibri"/>
                <a:ea typeface="Calibri"/>
                <a:cs typeface="Calibri"/>
              </a:rPr>
              <a:t>:</a:t>
            </a:r>
            <a:r>
              <a:rPr lang="en-GB" b="0" dirty="0">
                <a:solidFill>
                  <a:schemeClr val="tx2">
                    <a:lumMod val="75000"/>
                  </a:schemeClr>
                </a:solidFill>
                <a:latin typeface="Calibri"/>
                <a:ea typeface="Calibri"/>
                <a:cs typeface="Calibri"/>
              </a:rPr>
              <a:t> </a:t>
            </a:r>
            <a:endParaRPr lang="en-GB" b="0" dirty="0" smtClean="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smtClean="0">
                <a:solidFill>
                  <a:schemeClr val="tx2">
                    <a:lumMod val="75000"/>
                  </a:schemeClr>
                </a:solidFill>
                <a:latin typeface="Calibri"/>
                <a:ea typeface="Calibri"/>
                <a:cs typeface="Calibri"/>
              </a:rPr>
              <a:t>Cost of managing accounts receivable</a:t>
            </a:r>
            <a:endParaRPr lang="en-GB" b="0" dirty="0" smtClean="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smtClean="0">
                <a:solidFill>
                  <a:schemeClr val="tx2">
                    <a:lumMod val="75000"/>
                  </a:schemeClr>
                </a:solidFill>
                <a:latin typeface="Calibri"/>
                <a:ea typeface="Calibri"/>
                <a:cs typeface="Calibri"/>
              </a:rPr>
              <a:t>Procedures </a:t>
            </a:r>
            <a:r>
              <a:rPr lang="en-GB" b="0" dirty="0">
                <a:solidFill>
                  <a:schemeClr val="tx2">
                    <a:lumMod val="75000"/>
                  </a:schemeClr>
                </a:solidFill>
                <a:latin typeface="Calibri"/>
                <a:ea typeface="Calibri"/>
                <a:cs typeface="Calibri"/>
              </a:rPr>
              <a:t>for controlling credit</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Capital required to finance credit</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Credit terms and allowing discount for prompt payment</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Creditworthiness of customers</a:t>
            </a:r>
            <a:endParaRPr lang="en-GB" b="0" dirty="0">
              <a:solidFill>
                <a:schemeClr val="tx2">
                  <a:lumMod val="75000"/>
                </a:schemeClr>
              </a:solidFill>
              <a:latin typeface="Calibri"/>
              <a:ea typeface="Calibri"/>
              <a:cs typeface="Times New Roman"/>
            </a:endParaRPr>
          </a:p>
          <a:p>
            <a:pPr>
              <a:lnSpc>
                <a:spcPct val="115000"/>
              </a:lnSpc>
              <a:spcAft>
                <a:spcPts val="1000"/>
              </a:spcAft>
            </a:pPr>
            <a:r>
              <a:rPr lang="en-GB" dirty="0">
                <a:latin typeface="Calibri"/>
                <a:ea typeface="Calibri"/>
                <a:cs typeface="Calibri"/>
              </a:rPr>
              <a:t> </a:t>
            </a:r>
            <a:endParaRPr lang="en-GB" dirty="0">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Cost of managing accounts receivable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Accounts receivable management as previously mentioned is about balancing the benefit of extending credit against the costs.  The costs to be considered are</a:t>
            </a:r>
            <a:r>
              <a:rPr lang="en-GB" b="0" dirty="0" smtClean="0">
                <a:solidFill>
                  <a:schemeClr val="tx2">
                    <a:lumMod val="75000"/>
                  </a:schemeClr>
                </a:solidFill>
                <a:latin typeface="Calibri"/>
                <a:ea typeface="Calibri"/>
                <a:cs typeface="Calibri"/>
              </a:rPr>
              <a:t>:</a:t>
            </a: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Lst>
            </a:pPr>
            <a:r>
              <a:rPr lang="en-GB" b="0" dirty="0">
                <a:solidFill>
                  <a:schemeClr val="tx2">
                    <a:lumMod val="75000"/>
                  </a:schemeClr>
                </a:solidFill>
                <a:latin typeface="Calibri"/>
                <a:ea typeface="Calibri"/>
                <a:cs typeface="Calibri"/>
              </a:rPr>
              <a:t>The opportunity cost of capital</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Lst>
            </a:pPr>
            <a:r>
              <a:rPr lang="en-GB" b="0" dirty="0">
                <a:solidFill>
                  <a:schemeClr val="tx2">
                    <a:lumMod val="75000"/>
                  </a:schemeClr>
                </a:solidFill>
                <a:latin typeface="Calibri"/>
                <a:ea typeface="Calibri"/>
                <a:cs typeface="Calibri"/>
              </a:rPr>
              <a:t>Cost of bad debts</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Lst>
            </a:pPr>
            <a:r>
              <a:rPr lang="en-GB" b="0" dirty="0">
                <a:solidFill>
                  <a:schemeClr val="tx2">
                    <a:lumMod val="75000"/>
                  </a:schemeClr>
                </a:solidFill>
                <a:latin typeface="Calibri"/>
                <a:ea typeface="Calibri"/>
                <a:cs typeface="Calibri"/>
              </a:rPr>
              <a:t>Cost of extending settlement discounts </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Lst>
            </a:pPr>
            <a:r>
              <a:rPr lang="en-GB" b="0" dirty="0">
                <a:solidFill>
                  <a:schemeClr val="tx2">
                    <a:lumMod val="75000"/>
                  </a:schemeClr>
                </a:solidFill>
                <a:latin typeface="Calibri"/>
                <a:ea typeface="Calibri"/>
                <a:cs typeface="Calibri"/>
              </a:rPr>
              <a:t>Administration costs of managing the credit control function.</a:t>
            </a:r>
            <a:endParaRPr lang="en-GB" b="0" dirty="0">
              <a:solidFill>
                <a:schemeClr val="tx2">
                  <a:lumMod val="75000"/>
                </a:schemeClr>
              </a:solidFill>
              <a:effectLst/>
              <a:latin typeface="Calibri"/>
              <a:ea typeface="Calibri"/>
              <a:cs typeface="Times New Roman"/>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Assessing Creditworthiness</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62500" lnSpcReduction="20000"/>
          </a:bodyPr>
          <a:lstStyle/>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Gather references at least two, one of which should be from the bank</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Check credit ratings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Set credit limits and payment terms and review them regularly</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Review the files of clients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Use internal sources such as reports from salespeople</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Utilise external information e.g. government, press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Analyse their financial statements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Visit the organisation</a:t>
            </a:r>
            <a:endParaRPr lang="en-GB" b="0" dirty="0">
              <a:solidFill>
                <a:schemeClr val="tx2">
                  <a:lumMod val="75000"/>
                </a:schemeClr>
              </a:solidFill>
              <a:latin typeface="Calibri"/>
              <a:ea typeface="Calibri"/>
              <a:cs typeface="Times New Roman"/>
            </a:endParaRPr>
          </a:p>
          <a:p>
            <a:pPr>
              <a:lnSpc>
                <a:spcPct val="115000"/>
              </a:lnSpc>
              <a:spcAft>
                <a:spcPts val="1000"/>
              </a:spcAft>
            </a:pPr>
            <a:r>
              <a:rPr lang="en-GB" dirty="0">
                <a:latin typeface="Calibri"/>
                <a:ea typeface="Calibri"/>
                <a:cs typeface="Calibri"/>
              </a:rPr>
              <a:t> </a:t>
            </a:r>
            <a:endParaRPr lang="en-GB" dirty="0">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Collecting debts (1)</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There are two stages in collecting debts the first involves efficient and prompt procedures for dealing with paperwork</a:t>
            </a:r>
            <a:r>
              <a:rPr lang="en-GB" b="0" dirty="0" smtClean="0">
                <a:solidFill>
                  <a:schemeClr val="tx2">
                    <a:lumMod val="75000"/>
                  </a:schemeClr>
                </a:solidFill>
                <a:latin typeface="Calibri"/>
                <a:ea typeface="Calibri"/>
                <a:cs typeface="Calibri"/>
              </a:rPr>
              <a:t>:</a:t>
            </a: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Customers must be fully aware of the credit terms</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Invoices should be sent out immediately after delivery</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Checks should be carried out to ensure that invoices are accurate</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The investigation of any queries or complaints should be carried out promptly</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Monthly statements should be sent out early enough for them to be included in the customer’s monthly settlement of bills</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Collecting Debts (2)</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The second involves procedures for pursuing overdue debts</a:t>
            </a:r>
            <a:r>
              <a:rPr lang="en-GB" b="0" dirty="0" smtClean="0">
                <a:solidFill>
                  <a:schemeClr val="tx2">
                    <a:lumMod val="75000"/>
                  </a:schemeClr>
                </a:solidFill>
                <a:latin typeface="Calibri"/>
                <a:ea typeface="Calibri"/>
                <a:cs typeface="Calibri"/>
              </a:rPr>
              <a:t>:</a:t>
            </a: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Reminders on final demands</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Chasing by telephone</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Making personal approaches</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Stopping credit</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Transfer of debt to specialist collection team</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Instituting legal action </a:t>
            </a:r>
            <a:endParaRPr lang="en-GB"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pPr>
            <a:r>
              <a:rPr lang="en-GB" b="0" dirty="0">
                <a:solidFill>
                  <a:schemeClr val="tx2">
                    <a:lumMod val="75000"/>
                  </a:schemeClr>
                </a:solidFill>
                <a:latin typeface="Calibri"/>
                <a:ea typeface="Calibri"/>
                <a:cs typeface="Calibri"/>
              </a:rPr>
              <a:t>Transfer of debt to external debt collection agency</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Age Analysis of Accounts Receivable</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213850882"/>
              </p:ext>
            </p:extLst>
          </p:nvPr>
        </p:nvGraphicFramePr>
        <p:xfrm>
          <a:off x="1187624" y="2780926"/>
          <a:ext cx="6840762" cy="3168352"/>
        </p:xfrm>
        <a:graphic>
          <a:graphicData uri="http://schemas.openxmlformats.org/drawingml/2006/table">
            <a:tbl>
              <a:tblPr/>
              <a:tblGrid>
                <a:gridCol w="1311857"/>
                <a:gridCol w="1273030"/>
                <a:gridCol w="851175"/>
                <a:gridCol w="851175"/>
                <a:gridCol w="851175"/>
                <a:gridCol w="851175"/>
                <a:gridCol w="851175"/>
              </a:tblGrid>
              <a:tr h="576064">
                <a:tc>
                  <a:txBody>
                    <a:bodyPr/>
                    <a:lstStyle/>
                    <a:p>
                      <a:pPr>
                        <a:lnSpc>
                          <a:spcPct val="115000"/>
                        </a:lnSpc>
                        <a:spcAft>
                          <a:spcPts val="200"/>
                        </a:spcAft>
                      </a:pPr>
                      <a:r>
                        <a:rPr lang="en-GB" sz="1100" b="1" i="1" dirty="0">
                          <a:solidFill>
                            <a:schemeClr val="tx2">
                              <a:lumMod val="75000"/>
                            </a:schemeClr>
                          </a:solidFill>
                          <a:effectLst/>
                          <a:latin typeface="Calibri"/>
                          <a:ea typeface="Calibri"/>
                          <a:cs typeface="Calibri"/>
                        </a:rPr>
                        <a:t/>
                      </a:r>
                      <a:br>
                        <a:rPr lang="en-GB" sz="1100" b="1" i="1" dirty="0">
                          <a:solidFill>
                            <a:schemeClr val="tx2">
                              <a:lumMod val="75000"/>
                            </a:schemeClr>
                          </a:solidFill>
                          <a:effectLst/>
                          <a:latin typeface="Calibri"/>
                          <a:ea typeface="Calibri"/>
                          <a:cs typeface="Calibri"/>
                        </a:rPr>
                      </a:br>
                      <a:r>
                        <a:rPr lang="en-GB" sz="1100" b="1" i="1" dirty="0">
                          <a:solidFill>
                            <a:schemeClr val="tx2">
                              <a:lumMod val="75000"/>
                            </a:schemeClr>
                          </a:solidFill>
                          <a:effectLst/>
                          <a:latin typeface="Calibri"/>
                          <a:ea typeface="Calibri"/>
                          <a:cs typeface="Calibri"/>
                        </a:rPr>
                        <a:t>Account number</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Aft>
                          <a:spcPts val="200"/>
                        </a:spcAft>
                      </a:pPr>
                      <a:r>
                        <a:rPr lang="en-GB" sz="1100" b="1" i="1">
                          <a:solidFill>
                            <a:schemeClr val="tx2">
                              <a:lumMod val="75000"/>
                            </a:schemeClr>
                          </a:solidFill>
                          <a:effectLst/>
                          <a:latin typeface="Calibri"/>
                          <a:ea typeface="Calibri"/>
                          <a:cs typeface="Calibri"/>
                        </a:rPr>
                        <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Customer name</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ctr">
                        <a:lnSpc>
                          <a:spcPct val="115000"/>
                        </a:lnSpc>
                        <a:spcAft>
                          <a:spcPts val="200"/>
                        </a:spcAft>
                      </a:pPr>
                      <a:r>
                        <a:rPr lang="en-GB" sz="1100" b="1" i="1">
                          <a:solidFill>
                            <a:schemeClr val="tx2">
                              <a:lumMod val="75000"/>
                            </a:schemeClr>
                          </a:solidFill>
                          <a:effectLst/>
                          <a:latin typeface="Calibri"/>
                          <a:ea typeface="Calibri"/>
                          <a:cs typeface="Calibri"/>
                        </a:rPr>
                        <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Balance</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ctr">
                        <a:lnSpc>
                          <a:spcPct val="115000"/>
                        </a:lnSpc>
                        <a:spcAft>
                          <a:spcPts val="200"/>
                        </a:spcAft>
                      </a:pPr>
                      <a:r>
                        <a:rPr lang="en-GB" sz="1100" b="1" i="1">
                          <a:solidFill>
                            <a:schemeClr val="tx2">
                              <a:lumMod val="75000"/>
                            </a:schemeClr>
                          </a:solidFill>
                          <a:effectLst/>
                          <a:latin typeface="Calibri"/>
                          <a:ea typeface="Calibri"/>
                          <a:cs typeface="Calibri"/>
                        </a:rPr>
                        <a:t>Up to</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30 days</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ctr">
                        <a:lnSpc>
                          <a:spcPct val="115000"/>
                        </a:lnSpc>
                        <a:spcAft>
                          <a:spcPts val="200"/>
                        </a:spcAft>
                      </a:pPr>
                      <a:r>
                        <a:rPr lang="en-GB" sz="1100" b="1" i="1">
                          <a:solidFill>
                            <a:schemeClr val="tx2">
                              <a:lumMod val="75000"/>
                            </a:schemeClr>
                          </a:solidFill>
                          <a:effectLst/>
                          <a:latin typeface="Calibri"/>
                          <a:ea typeface="Calibri"/>
                          <a:cs typeface="Calibri"/>
                        </a:rPr>
                        <a:t>31-60</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days</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ctr">
                        <a:lnSpc>
                          <a:spcPct val="115000"/>
                        </a:lnSpc>
                        <a:spcAft>
                          <a:spcPts val="200"/>
                        </a:spcAft>
                      </a:pPr>
                      <a:r>
                        <a:rPr lang="en-GB" sz="1100" b="1" i="1">
                          <a:solidFill>
                            <a:schemeClr val="tx2">
                              <a:lumMod val="75000"/>
                            </a:schemeClr>
                          </a:solidFill>
                          <a:effectLst/>
                          <a:latin typeface="Calibri"/>
                          <a:ea typeface="Calibri"/>
                          <a:cs typeface="Calibri"/>
                        </a:rPr>
                        <a:t>61-90</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days</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ctr">
                        <a:lnSpc>
                          <a:spcPct val="115000"/>
                        </a:lnSpc>
                        <a:spcAft>
                          <a:spcPts val="200"/>
                        </a:spcAft>
                      </a:pPr>
                      <a:r>
                        <a:rPr lang="en-GB" sz="1100" b="1" i="1">
                          <a:solidFill>
                            <a:schemeClr val="tx2">
                              <a:lumMod val="75000"/>
                            </a:schemeClr>
                          </a:solidFill>
                          <a:effectLst/>
                          <a:latin typeface="Calibri"/>
                          <a:ea typeface="Calibri"/>
                          <a:cs typeface="Calibri"/>
                        </a:rPr>
                        <a:t>Over</a:t>
                      </a:r>
                      <a:br>
                        <a:rPr lang="en-GB" sz="1100" b="1" i="1">
                          <a:solidFill>
                            <a:schemeClr val="tx2">
                              <a:lumMod val="75000"/>
                            </a:schemeClr>
                          </a:solidFill>
                          <a:effectLst/>
                          <a:latin typeface="Calibri"/>
                          <a:ea typeface="Calibri"/>
                          <a:cs typeface="Calibri"/>
                        </a:rPr>
                      </a:br>
                      <a:r>
                        <a:rPr lang="en-GB" sz="1100" b="1" i="1">
                          <a:solidFill>
                            <a:schemeClr val="tx2">
                              <a:lumMod val="75000"/>
                            </a:schemeClr>
                          </a:solidFill>
                          <a:effectLst/>
                          <a:latin typeface="Calibri"/>
                          <a:ea typeface="Calibri"/>
                          <a:cs typeface="Calibri"/>
                        </a:rPr>
                        <a:t>90 days</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288032">
                <a:tc>
                  <a:txBody>
                    <a:bodyPr/>
                    <a:lstStyle/>
                    <a:p>
                      <a:pPr>
                        <a:lnSpc>
                          <a:spcPct val="115000"/>
                        </a:lnSpc>
                        <a:spcBef>
                          <a:spcPts val="200"/>
                        </a:spcBef>
                        <a:spcAft>
                          <a:spcPts val="200"/>
                        </a:spcAft>
                      </a:pPr>
                      <a:r>
                        <a:rPr lang="fr-FR" sz="1100" b="1" dirty="0">
                          <a:solidFill>
                            <a:schemeClr val="tx2">
                              <a:lumMod val="75000"/>
                            </a:schemeClr>
                          </a:solidFill>
                          <a:effectLst/>
                          <a:latin typeface="Calibri"/>
                          <a:ea typeface="Calibri"/>
                          <a:cs typeface="Calibri"/>
                        </a:rPr>
                        <a:t>C005</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fr-FR" sz="1100" b="1" dirty="0" err="1">
                          <a:solidFill>
                            <a:schemeClr val="tx2">
                              <a:lumMod val="75000"/>
                            </a:schemeClr>
                          </a:solidFill>
                          <a:effectLst/>
                          <a:latin typeface="Calibri"/>
                          <a:ea typeface="Calibri"/>
                          <a:cs typeface="Calibri"/>
                        </a:rPr>
                        <a:t>Coolerage</a:t>
                      </a:r>
                      <a:r>
                        <a:rPr lang="fr-FR" sz="1100" b="1" dirty="0">
                          <a:solidFill>
                            <a:schemeClr val="tx2">
                              <a:lumMod val="75000"/>
                            </a:schemeClr>
                          </a:solidFill>
                          <a:effectLst/>
                          <a:latin typeface="Calibri"/>
                          <a:ea typeface="Calibri"/>
                          <a:cs typeface="Calibri"/>
                        </a:rPr>
                        <a:t> Ltd</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175.40</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120.15</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55.25</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288032">
                <a:tc>
                  <a:txBody>
                    <a:bodyPr/>
                    <a:lstStyle/>
                    <a:p>
                      <a:pPr>
                        <a:lnSpc>
                          <a:spcPct val="115000"/>
                        </a:lnSpc>
                        <a:spcBef>
                          <a:spcPts val="200"/>
                        </a:spcBef>
                        <a:spcAft>
                          <a:spcPts val="200"/>
                        </a:spcAft>
                      </a:pPr>
                      <a:r>
                        <a:rPr lang="en-GB" sz="1100" b="1">
                          <a:solidFill>
                            <a:schemeClr val="tx2">
                              <a:lumMod val="75000"/>
                            </a:schemeClr>
                          </a:solidFill>
                          <a:effectLst/>
                          <a:latin typeface="Calibri"/>
                          <a:ea typeface="Calibri"/>
                          <a:cs typeface="Calibri"/>
                        </a:rPr>
                        <a:t>J002</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Jenkins Ltd</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dirty="0">
                          <a:solidFill>
                            <a:schemeClr val="tx2">
                              <a:lumMod val="75000"/>
                            </a:schemeClr>
                          </a:solidFill>
                          <a:effectLst/>
                          <a:latin typeface="Calibri"/>
                          <a:ea typeface="Calibri"/>
                          <a:cs typeface="Calibri"/>
                        </a:rPr>
                        <a:t>679.30</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486.00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193.30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288032">
                <a:tc>
                  <a:txBody>
                    <a:bodyPr/>
                    <a:lstStyle/>
                    <a:p>
                      <a:pPr>
                        <a:lnSpc>
                          <a:spcPct val="115000"/>
                        </a:lnSpc>
                        <a:spcBef>
                          <a:spcPts val="200"/>
                        </a:spcBef>
                        <a:spcAft>
                          <a:spcPts val="200"/>
                        </a:spcAft>
                      </a:pPr>
                      <a:r>
                        <a:rPr lang="fr-FR" sz="1100" b="1">
                          <a:solidFill>
                            <a:schemeClr val="tx2">
                              <a:lumMod val="75000"/>
                            </a:schemeClr>
                          </a:solidFill>
                          <a:effectLst/>
                          <a:latin typeface="Calibri"/>
                          <a:ea typeface="Calibri"/>
                          <a:cs typeface="Calibri"/>
                        </a:rPr>
                        <a:t>M008</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fr-FR" sz="1100" b="1">
                          <a:solidFill>
                            <a:schemeClr val="tx2">
                              <a:lumMod val="75000"/>
                            </a:schemeClr>
                          </a:solidFill>
                          <a:effectLst/>
                          <a:latin typeface="Calibri"/>
                          <a:ea typeface="Calibri"/>
                          <a:cs typeface="Calibri"/>
                        </a:rPr>
                        <a:t>Maple Plc</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dirty="0">
                          <a:solidFill>
                            <a:schemeClr val="tx2">
                              <a:lumMod val="75000"/>
                            </a:schemeClr>
                          </a:solidFill>
                          <a:effectLst/>
                          <a:latin typeface="Calibri"/>
                          <a:ea typeface="Calibri"/>
                          <a:cs typeface="Calibri"/>
                        </a:rPr>
                        <a:t>243.90</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dirty="0">
                          <a:solidFill>
                            <a:schemeClr val="tx2">
                              <a:lumMod val="75000"/>
                            </a:schemeClr>
                          </a:solidFill>
                          <a:effectLst/>
                          <a:latin typeface="Calibri"/>
                          <a:ea typeface="Calibri"/>
                          <a:cs typeface="Calibri"/>
                        </a:rPr>
                        <a:t>243.90</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288032">
                <a:tc>
                  <a:txBody>
                    <a:bodyPr/>
                    <a:lstStyle/>
                    <a:p>
                      <a:pPr>
                        <a:lnSpc>
                          <a:spcPct val="115000"/>
                        </a:lnSpc>
                        <a:spcBef>
                          <a:spcPts val="200"/>
                        </a:spcBef>
                        <a:spcAft>
                          <a:spcPts val="200"/>
                        </a:spcAft>
                      </a:pPr>
                      <a:r>
                        <a:rPr lang="fr-FR" sz="1100" b="1">
                          <a:solidFill>
                            <a:schemeClr val="tx2">
                              <a:lumMod val="75000"/>
                            </a:schemeClr>
                          </a:solidFill>
                          <a:effectLst/>
                          <a:latin typeface="Calibri"/>
                          <a:ea typeface="Calibri"/>
                          <a:cs typeface="Calibri"/>
                        </a:rPr>
                        <a:t>S012</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fr-FR" sz="1100" b="1">
                          <a:solidFill>
                            <a:schemeClr val="tx2">
                              <a:lumMod val="75000"/>
                            </a:schemeClr>
                          </a:solidFill>
                          <a:effectLst/>
                          <a:latin typeface="Calibri"/>
                          <a:ea typeface="Calibri"/>
                          <a:cs typeface="Calibri"/>
                        </a:rPr>
                        <a:t>Stanton Ltd</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1,346.70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dirty="0">
                          <a:solidFill>
                            <a:schemeClr val="tx2">
                              <a:lumMod val="75000"/>
                            </a:schemeClr>
                          </a:solidFill>
                          <a:effectLst/>
                          <a:latin typeface="Calibri"/>
                          <a:ea typeface="Calibri"/>
                          <a:cs typeface="Calibri"/>
                        </a:rPr>
                        <a:t>0.00</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0.00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419.40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fr-FR" sz="1100" b="1">
                          <a:solidFill>
                            <a:schemeClr val="tx2">
                              <a:lumMod val="75000"/>
                            </a:schemeClr>
                          </a:solidFill>
                          <a:effectLst/>
                          <a:latin typeface="Calibri"/>
                          <a:ea typeface="Calibri"/>
                          <a:cs typeface="Calibri"/>
                        </a:rPr>
                        <a:t>927.30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576064">
                <a:tc>
                  <a:txBody>
                    <a:bodyPr/>
                    <a:lstStyle/>
                    <a:p>
                      <a:pPr>
                        <a:lnSpc>
                          <a:spcPct val="115000"/>
                        </a:lnSpc>
                        <a:spcBef>
                          <a:spcPts val="200"/>
                        </a:spcBef>
                        <a:spcAft>
                          <a:spcPts val="200"/>
                        </a:spcAft>
                      </a:pPr>
                      <a:r>
                        <a:rPr lang="fr-FR" sz="1100" b="1">
                          <a:solidFill>
                            <a:schemeClr val="tx2">
                              <a:lumMod val="75000"/>
                            </a:schemeClr>
                          </a:solidFill>
                          <a:effectLst/>
                          <a:latin typeface="Calibri"/>
                          <a:ea typeface="Calibri"/>
                          <a:cs typeface="Calibri"/>
                        </a:rPr>
                        <a:t>T001</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Trent Ltd</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396.53</a:t>
                      </a:r>
                      <a:br>
                        <a:rPr lang="en-GB" sz="1100" b="1">
                          <a:solidFill>
                            <a:schemeClr val="tx2">
                              <a:lumMod val="75000"/>
                            </a:schemeClr>
                          </a:solidFill>
                          <a:effectLst/>
                          <a:latin typeface="Calibri"/>
                          <a:ea typeface="Calibri"/>
                          <a:cs typeface="Calibri"/>
                        </a:rPr>
                      </a:br>
                      <a:r>
                        <a:rPr lang="en-GB" sz="1100" b="1">
                          <a:solidFill>
                            <a:schemeClr val="tx2">
                              <a:lumMod val="75000"/>
                            </a:schemeClr>
                          </a:solidFill>
                          <a:effectLst/>
                          <a:latin typeface="Calibri"/>
                          <a:ea typeface="Calibri"/>
                          <a:cs typeface="Calibri"/>
                        </a:rPr>
                        <a:t>_______</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264.80</a:t>
                      </a:r>
                      <a:br>
                        <a:rPr lang="en-GB" sz="1100" b="1" dirty="0">
                          <a:solidFill>
                            <a:schemeClr val="tx2">
                              <a:lumMod val="75000"/>
                            </a:schemeClr>
                          </a:solidFill>
                          <a:effectLst/>
                          <a:latin typeface="Calibri"/>
                          <a:ea typeface="Calibri"/>
                          <a:cs typeface="Calibri"/>
                        </a:rPr>
                      </a:br>
                      <a:r>
                        <a:rPr lang="en-GB" sz="1100" b="1" dirty="0">
                          <a:solidFill>
                            <a:schemeClr val="tx2">
                              <a:lumMod val="75000"/>
                            </a:schemeClr>
                          </a:solidFill>
                          <a:effectLst/>
                          <a:latin typeface="Calibri"/>
                          <a:ea typeface="Calibri"/>
                          <a:cs typeface="Calibri"/>
                        </a:rPr>
                        <a:t>_______</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131.73</a:t>
                      </a:r>
                      <a:br>
                        <a:rPr lang="en-GB" sz="1100" b="1" dirty="0">
                          <a:solidFill>
                            <a:schemeClr val="tx2">
                              <a:lumMod val="75000"/>
                            </a:schemeClr>
                          </a:solidFill>
                          <a:effectLst/>
                          <a:latin typeface="Calibri"/>
                          <a:ea typeface="Calibri"/>
                          <a:cs typeface="Calibri"/>
                        </a:rPr>
                      </a:br>
                      <a:r>
                        <a:rPr lang="en-GB" sz="1100" b="1" dirty="0">
                          <a:solidFill>
                            <a:schemeClr val="tx2">
                              <a:lumMod val="75000"/>
                            </a:schemeClr>
                          </a:solidFill>
                          <a:effectLst/>
                          <a:latin typeface="Calibri"/>
                          <a:ea typeface="Calibri"/>
                          <a:cs typeface="Calibri"/>
                        </a:rPr>
                        <a:t>_______</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0.00</a:t>
                      </a:r>
                      <a:br>
                        <a:rPr lang="en-GB" sz="1100" b="1" dirty="0">
                          <a:solidFill>
                            <a:schemeClr val="tx2">
                              <a:lumMod val="75000"/>
                            </a:schemeClr>
                          </a:solidFill>
                          <a:effectLst/>
                          <a:latin typeface="Calibri"/>
                          <a:ea typeface="Calibri"/>
                          <a:cs typeface="Calibri"/>
                        </a:rPr>
                      </a:br>
                      <a:r>
                        <a:rPr lang="en-GB" sz="1100" b="1" dirty="0">
                          <a:solidFill>
                            <a:schemeClr val="tx2">
                              <a:lumMod val="75000"/>
                            </a:schemeClr>
                          </a:solidFill>
                          <a:effectLst/>
                          <a:latin typeface="Calibri"/>
                          <a:ea typeface="Calibri"/>
                          <a:cs typeface="Calibri"/>
                        </a:rPr>
                        <a:t>_______</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0.00</a:t>
                      </a:r>
                      <a:br>
                        <a:rPr lang="en-GB" sz="1100" b="1">
                          <a:solidFill>
                            <a:schemeClr val="tx2">
                              <a:lumMod val="75000"/>
                            </a:schemeClr>
                          </a:solidFill>
                          <a:effectLst/>
                          <a:latin typeface="Calibri"/>
                          <a:ea typeface="Calibri"/>
                          <a:cs typeface="Calibri"/>
                        </a:rPr>
                      </a:br>
                      <a:r>
                        <a:rPr lang="en-GB" sz="1100" b="1">
                          <a:solidFill>
                            <a:schemeClr val="tx2">
                              <a:lumMod val="75000"/>
                            </a:schemeClr>
                          </a:solidFill>
                          <a:effectLst/>
                          <a:latin typeface="Calibri"/>
                          <a:ea typeface="Calibri"/>
                          <a:cs typeface="Calibri"/>
                        </a:rPr>
                        <a:t>_______</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576064">
                <a:tc>
                  <a:txBody>
                    <a:bodyPr/>
                    <a:lstStyle/>
                    <a:p>
                      <a:pPr>
                        <a:lnSpc>
                          <a:spcPct val="115000"/>
                        </a:lnSpc>
                        <a:spcBef>
                          <a:spcPts val="200"/>
                        </a:spcBef>
                        <a:spcAft>
                          <a:spcPts val="200"/>
                        </a:spcAft>
                      </a:pPr>
                      <a:r>
                        <a:rPr lang="en-GB" sz="1100" b="1">
                          <a:solidFill>
                            <a:schemeClr val="tx2">
                              <a:lumMod val="75000"/>
                            </a:schemeClr>
                          </a:solidFill>
                          <a:effectLst/>
                          <a:latin typeface="Calibri"/>
                          <a:ea typeface="Calibri"/>
                          <a:cs typeface="Calibri"/>
                        </a:rPr>
                        <a:t>Totals</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en-GB" sz="1100" b="1">
                          <a:solidFill>
                            <a:schemeClr val="tx2">
                              <a:lumMod val="75000"/>
                            </a:schemeClr>
                          </a:solidFill>
                          <a:effectLst/>
                          <a:latin typeface="Calibri"/>
                          <a:ea typeface="Calibri"/>
                          <a:cs typeface="Calibri"/>
                        </a:rPr>
                        <a:t> </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2,841.83</a:t>
                      </a:r>
                      <a:br>
                        <a:rPr lang="en-GB" sz="1100" b="1">
                          <a:solidFill>
                            <a:schemeClr val="tx2">
                              <a:lumMod val="75000"/>
                            </a:schemeClr>
                          </a:solidFill>
                          <a:effectLst/>
                          <a:latin typeface="Calibri"/>
                          <a:ea typeface="Calibri"/>
                          <a:cs typeface="Calibri"/>
                        </a:rPr>
                      </a:br>
                      <a:r>
                        <a:rPr lang="en-GB" sz="1100" b="1" spc="-100">
                          <a:solidFill>
                            <a:schemeClr val="tx2">
                              <a:lumMod val="75000"/>
                            </a:schemeClr>
                          </a:solidFill>
                          <a:effectLst/>
                          <a:latin typeface="Calibri"/>
                          <a:ea typeface="Calibri"/>
                          <a:cs typeface="Calibri"/>
                        </a:rPr>
                        <a:t>=======</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1,114.85</a:t>
                      </a:r>
                      <a:br>
                        <a:rPr lang="en-GB" sz="1100" b="1">
                          <a:solidFill>
                            <a:schemeClr val="tx2">
                              <a:lumMod val="75000"/>
                            </a:schemeClr>
                          </a:solidFill>
                          <a:effectLst/>
                          <a:latin typeface="Calibri"/>
                          <a:ea typeface="Calibri"/>
                          <a:cs typeface="Calibri"/>
                        </a:rPr>
                      </a:br>
                      <a:r>
                        <a:rPr lang="en-GB" sz="1100" b="1" spc="-100">
                          <a:solidFill>
                            <a:schemeClr val="tx2">
                              <a:lumMod val="75000"/>
                            </a:schemeClr>
                          </a:solidFill>
                          <a:effectLst/>
                          <a:latin typeface="Calibri"/>
                          <a:ea typeface="Calibri"/>
                          <a:cs typeface="Calibri"/>
                        </a:rPr>
                        <a:t>=======</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186.98</a:t>
                      </a:r>
                      <a:br>
                        <a:rPr lang="en-GB" sz="1100" b="1">
                          <a:solidFill>
                            <a:schemeClr val="tx2">
                              <a:lumMod val="75000"/>
                            </a:schemeClr>
                          </a:solidFill>
                          <a:effectLst/>
                          <a:latin typeface="Calibri"/>
                          <a:ea typeface="Calibri"/>
                          <a:cs typeface="Calibri"/>
                        </a:rPr>
                      </a:br>
                      <a:r>
                        <a:rPr lang="en-GB" sz="1100" b="1" spc="-100">
                          <a:solidFill>
                            <a:schemeClr val="tx2">
                              <a:lumMod val="75000"/>
                            </a:schemeClr>
                          </a:solidFill>
                          <a:effectLst/>
                          <a:latin typeface="Calibri"/>
                          <a:ea typeface="Calibri"/>
                          <a:cs typeface="Calibri"/>
                        </a:rPr>
                        <a:t>=======</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612.70</a:t>
                      </a:r>
                      <a:br>
                        <a:rPr lang="en-GB" sz="1100" b="1" dirty="0">
                          <a:solidFill>
                            <a:schemeClr val="tx2">
                              <a:lumMod val="75000"/>
                            </a:schemeClr>
                          </a:solidFill>
                          <a:effectLst/>
                          <a:latin typeface="Calibri"/>
                          <a:ea typeface="Calibri"/>
                          <a:cs typeface="Calibri"/>
                        </a:rPr>
                      </a:br>
                      <a:r>
                        <a:rPr lang="en-GB" sz="1100" b="1" spc="-100" dirty="0">
                          <a:solidFill>
                            <a:schemeClr val="tx2">
                              <a:lumMod val="75000"/>
                            </a:schemeClr>
                          </a:solidFill>
                          <a:effectLst/>
                          <a:latin typeface="Calibri"/>
                          <a:ea typeface="Calibri"/>
                          <a:cs typeface="Calibri"/>
                        </a:rPr>
                        <a:t>=======</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927.30</a:t>
                      </a:r>
                      <a:br>
                        <a:rPr lang="en-GB" sz="1100" b="1" dirty="0">
                          <a:solidFill>
                            <a:schemeClr val="tx2">
                              <a:lumMod val="75000"/>
                            </a:schemeClr>
                          </a:solidFill>
                          <a:effectLst/>
                          <a:latin typeface="Calibri"/>
                          <a:ea typeface="Calibri"/>
                          <a:cs typeface="Calibri"/>
                        </a:rPr>
                      </a:br>
                      <a:r>
                        <a:rPr lang="en-GB" sz="1100" b="1" spc="-100" dirty="0">
                          <a:solidFill>
                            <a:schemeClr val="tx2">
                              <a:lumMod val="75000"/>
                            </a:schemeClr>
                          </a:solidFill>
                          <a:effectLst/>
                          <a:latin typeface="Calibri"/>
                          <a:ea typeface="Calibri"/>
                          <a:cs typeface="Calibri"/>
                        </a:rPr>
                        <a:t>=======</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r h="288032">
                <a:tc>
                  <a:txBody>
                    <a:bodyPr/>
                    <a:lstStyle/>
                    <a:p>
                      <a:pPr>
                        <a:lnSpc>
                          <a:spcPct val="115000"/>
                        </a:lnSpc>
                        <a:spcBef>
                          <a:spcPts val="200"/>
                        </a:spcBef>
                        <a:spcAft>
                          <a:spcPts val="200"/>
                        </a:spcAft>
                      </a:pPr>
                      <a:r>
                        <a:rPr lang="en-GB" sz="1100" b="1">
                          <a:solidFill>
                            <a:schemeClr val="tx2">
                              <a:lumMod val="75000"/>
                            </a:schemeClr>
                          </a:solidFill>
                          <a:effectLst/>
                          <a:latin typeface="Calibri"/>
                          <a:ea typeface="Calibri"/>
                          <a:cs typeface="Calibri"/>
                        </a:rPr>
                        <a:t>Percentage</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nSpc>
                          <a:spcPct val="115000"/>
                        </a:lnSpc>
                        <a:spcBef>
                          <a:spcPts val="200"/>
                        </a:spcBef>
                        <a:spcAft>
                          <a:spcPts val="200"/>
                        </a:spcAft>
                      </a:pPr>
                      <a:r>
                        <a:rPr lang="en-GB" sz="1100" b="1">
                          <a:solidFill>
                            <a:schemeClr val="tx2">
                              <a:lumMod val="75000"/>
                            </a:schemeClr>
                          </a:solidFill>
                          <a:effectLst/>
                          <a:latin typeface="Calibri"/>
                          <a:ea typeface="Calibri"/>
                          <a:cs typeface="Calibri"/>
                        </a:rPr>
                        <a:t> </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100%</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smtClean="0">
                          <a:solidFill>
                            <a:schemeClr val="tx2">
                              <a:lumMod val="75000"/>
                            </a:schemeClr>
                          </a:solidFill>
                          <a:effectLst/>
                          <a:latin typeface="Calibri"/>
                          <a:ea typeface="Calibri"/>
                          <a:cs typeface="Calibri"/>
                        </a:rPr>
                        <a:t>39%</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6.6%</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a:solidFill>
                            <a:schemeClr val="tx2">
                              <a:lumMod val="75000"/>
                            </a:schemeClr>
                          </a:solidFill>
                          <a:effectLst/>
                          <a:latin typeface="Calibri"/>
                          <a:ea typeface="Calibri"/>
                          <a:cs typeface="Calibri"/>
                        </a:rPr>
                        <a:t>21.6%</a:t>
                      </a:r>
                      <a:endParaRPr lang="en-GB" sz="1100" b="1">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c>
                  <a:txBody>
                    <a:bodyPr/>
                    <a:lstStyle/>
                    <a:p>
                      <a:pPr algn="r">
                        <a:lnSpc>
                          <a:spcPct val="115000"/>
                        </a:lnSpc>
                        <a:spcBef>
                          <a:spcPts val="200"/>
                        </a:spcBef>
                        <a:spcAft>
                          <a:spcPts val="200"/>
                        </a:spcAft>
                      </a:pPr>
                      <a:r>
                        <a:rPr lang="en-GB" sz="1100" b="1" dirty="0">
                          <a:solidFill>
                            <a:schemeClr val="tx2">
                              <a:lumMod val="75000"/>
                            </a:schemeClr>
                          </a:solidFill>
                          <a:effectLst/>
                          <a:latin typeface="Calibri"/>
                          <a:ea typeface="Calibri"/>
                          <a:cs typeface="Calibri"/>
                        </a:rPr>
                        <a:t>32.6%</a:t>
                      </a:r>
                      <a:endParaRPr lang="en-GB" sz="1100" b="1" dirty="0">
                        <a:solidFill>
                          <a:schemeClr val="tx2">
                            <a:lumMod val="75000"/>
                          </a:schemeClr>
                        </a:solidFill>
                        <a:effectLst/>
                        <a:latin typeface="Calibri"/>
                        <a:ea typeface="Calibri"/>
                        <a:cs typeface="Times New Roman"/>
                      </a:endParaRPr>
                    </a:p>
                  </a:txBody>
                  <a:tcPr marL="35560" marR="35560" marT="0" marB="0">
                    <a:lnL>
                      <a:noFill/>
                    </a:lnL>
                    <a:lnR>
                      <a:noFill/>
                    </a:lnR>
                    <a:lnT>
                      <a:noFill/>
                    </a:lnT>
                    <a:lnB>
                      <a:noFill/>
                    </a:lnB>
                  </a:tcPr>
                </a:tc>
              </a:tr>
            </a:tbl>
          </a:graphicData>
        </a:graphic>
      </p:graphicFrame>
      <p:sp>
        <p:nvSpPr>
          <p:cNvPr id="5" name="Rectangle 1"/>
          <p:cNvSpPr>
            <a:spLocks noGrp="1" noChangeArrowheads="1"/>
          </p:cNvSpPr>
          <p:nvPr>
            <p:ph type="subTitle" idx="1"/>
          </p:nvPr>
        </p:nvSpPr>
        <p:spPr bwMode="auto">
          <a:xfrm>
            <a:off x="683568" y="1916832"/>
            <a:ext cx="6963020" cy="959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9102" tIns="126960" rIns="91440" bIns="0" numCol="1" anchor="ctr" anchorCtr="0" compatLnSpc="1">
            <a:prstTxWarp prst="textNoShape">
              <a:avLst/>
            </a:prstTxWarp>
            <a:spAutoFit/>
          </a:bodyPr>
          <a:lstStyle/>
          <a:p>
            <a:pPr lvl="0" algn="l" fontAlgn="base">
              <a:spcBef>
                <a:spcPct val="0"/>
              </a:spcBef>
              <a:spcAft>
                <a:spcPct val="0"/>
              </a:spcAft>
            </a:pPr>
            <a:r>
              <a:rPr lang="en-GB" sz="1800" i="1" dirty="0">
                <a:solidFill>
                  <a:srgbClr val="4F81BD"/>
                </a:solidFill>
                <a:latin typeface="Cambria" pitchFamily="18" charset="0"/>
                <a:ea typeface="Times New Roman" pitchFamily="18" charset="0"/>
                <a:cs typeface="Times New Roman" pitchFamily="18" charset="0"/>
              </a:rPr>
              <a:t>Homely Hotels Ltd.</a:t>
            </a:r>
          </a:p>
          <a:p>
            <a:pPr lvl="0" algn="l" eaLnBrk="0" fontAlgn="base" hangingPunct="0">
              <a:spcBef>
                <a:spcPct val="0"/>
              </a:spcBef>
              <a:spcAft>
                <a:spcPct val="0"/>
              </a:spcAft>
            </a:pPr>
            <a:r>
              <a:rPr lang="en-GB" sz="1800" i="1" dirty="0">
                <a:solidFill>
                  <a:srgbClr val="4F81BD"/>
                </a:solidFill>
                <a:latin typeface="Cambria" pitchFamily="18" charset="0"/>
                <a:ea typeface="Times New Roman" pitchFamily="18" charset="0"/>
                <a:cs typeface="Times New Roman" pitchFamily="18" charset="0"/>
              </a:rPr>
              <a:t>Age analysis of accounts receivable as at 31 March 2012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The Working Capital Cycle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US" dirty="0" smtClean="0">
                <a:solidFill>
                  <a:schemeClr val="tx2">
                    <a:lumMod val="75000"/>
                  </a:schemeClr>
                </a:solidFill>
              </a:rPr>
              <a:t> </a:t>
            </a:r>
            <a:endParaRPr lang="en-US" dirty="0">
              <a:solidFill>
                <a:schemeClr val="tx2">
                  <a:lumMod val="75000"/>
                </a:schemeClr>
              </a:solidFill>
            </a:endParaRPr>
          </a:p>
        </p:txBody>
      </p:sp>
      <p:graphicFrame>
        <p:nvGraphicFramePr>
          <p:cNvPr id="4" name="Diagram 3"/>
          <p:cNvGraphicFramePr/>
          <p:nvPr>
            <p:extLst>
              <p:ext uri="{D42A27DB-BD31-4B8C-83A1-F6EECF244321}">
                <p14:modId xmlns:p14="http://schemas.microsoft.com/office/powerpoint/2010/main" val="2375155886"/>
              </p:ext>
            </p:extLst>
          </p:nvPr>
        </p:nvGraphicFramePr>
        <p:xfrm>
          <a:off x="1043608" y="2132856"/>
          <a:ext cx="7488832" cy="3494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5884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pPr lvl="1" algn="ctr"/>
            <a:r>
              <a:rPr lang="en-GB" sz="3200" b="1" dirty="0">
                <a:solidFill>
                  <a:schemeClr val="bg1"/>
                </a:solidFill>
                <a:latin typeface="Verdana" pitchFamily="34" charset="0"/>
                <a:ea typeface="Verdana" pitchFamily="34" charset="0"/>
                <a:cs typeface="Verdana" pitchFamily="34" charset="0"/>
              </a:rPr>
              <a:t>External Ways of Managing Accounts Receivable</a:t>
            </a:r>
          </a:p>
        </p:txBody>
      </p:sp>
      <p:sp>
        <p:nvSpPr>
          <p:cNvPr id="3" name="Subtitle 2"/>
          <p:cNvSpPr>
            <a:spLocks noGrp="1"/>
          </p:cNvSpPr>
          <p:nvPr>
            <p:ph type="subTitle" idx="1"/>
          </p:nvPr>
        </p:nvSpPr>
        <p:spPr>
          <a:xfrm>
            <a:off x="683568" y="2060848"/>
            <a:ext cx="8064896" cy="3816424"/>
          </a:xfrm>
        </p:spPr>
        <p:txBody>
          <a:bodyPr>
            <a:normAutofit/>
          </a:bodyPr>
          <a:lstStyle/>
          <a:p>
            <a:pPr marL="457200" indent="-457200" algn="l">
              <a:buFont typeface="Wingdings" pitchFamily="2" charset="2"/>
              <a:buChar char="Ø"/>
            </a:pPr>
            <a:endParaRPr lang="en-US" b="0" dirty="0" smtClean="0">
              <a:solidFill>
                <a:schemeClr val="tx2">
                  <a:lumMod val="75000"/>
                </a:schemeClr>
              </a:solidFill>
            </a:endParaRPr>
          </a:p>
          <a:p>
            <a:pPr marL="457200" indent="-457200" algn="l">
              <a:buFont typeface="Wingdings" pitchFamily="2" charset="2"/>
              <a:buChar char="Ø"/>
            </a:pPr>
            <a:r>
              <a:rPr lang="en-US" b="0" dirty="0" smtClean="0">
                <a:solidFill>
                  <a:schemeClr val="tx2">
                    <a:lumMod val="75000"/>
                  </a:schemeClr>
                </a:solidFill>
              </a:rPr>
              <a:t>Credit Insurance</a:t>
            </a:r>
          </a:p>
          <a:p>
            <a:pPr marL="457200" indent="-457200" algn="l">
              <a:buFont typeface="Wingdings" pitchFamily="2" charset="2"/>
              <a:buChar char="Ø"/>
            </a:pPr>
            <a:r>
              <a:rPr lang="en-US" b="0" dirty="0" smtClean="0">
                <a:solidFill>
                  <a:schemeClr val="tx2">
                    <a:lumMod val="75000"/>
                  </a:schemeClr>
                </a:solidFill>
              </a:rPr>
              <a:t>Factoring</a:t>
            </a:r>
          </a:p>
          <a:p>
            <a:pPr marL="457200" indent="-457200" algn="l">
              <a:buFont typeface="Wingdings" pitchFamily="2" charset="2"/>
              <a:buChar char="Ø"/>
            </a:pPr>
            <a:r>
              <a:rPr lang="en-US" b="0" dirty="0" smtClean="0">
                <a:solidFill>
                  <a:schemeClr val="tx2">
                    <a:lumMod val="75000"/>
                  </a:schemeClr>
                </a:solidFill>
              </a:rPr>
              <a:t>Invoice Discounting</a:t>
            </a:r>
            <a:endParaRPr lang="en-US" b="0"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Managing Accounts payable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lnSpc>
                <a:spcPct val="115000"/>
              </a:lnSpc>
              <a:spcAft>
                <a:spcPts val="1000"/>
              </a:spcAft>
            </a:pPr>
            <a:r>
              <a:rPr lang="en-GB" b="0" dirty="0">
                <a:solidFill>
                  <a:schemeClr val="tx2">
                    <a:lumMod val="75000"/>
                  </a:schemeClr>
                </a:solidFill>
                <a:latin typeface="Calibri"/>
                <a:ea typeface="Calibri"/>
                <a:cs typeface="Calibri"/>
              </a:rPr>
              <a:t>The management of trade credit involves:</a:t>
            </a:r>
            <a:endParaRPr lang="en-GB" b="0" dirty="0">
              <a:solidFill>
                <a:schemeClr val="tx2">
                  <a:lumMod val="75000"/>
                </a:schemeClr>
              </a:solidFill>
              <a:latin typeface="Calibri"/>
              <a:ea typeface="Calibri"/>
              <a:cs typeface="Times New Roman"/>
            </a:endParaRPr>
          </a:p>
          <a:p>
            <a:pPr algn="l">
              <a:lnSpc>
                <a:spcPct val="115000"/>
              </a:lnSpc>
              <a:spcAft>
                <a:spcPts val="1000"/>
              </a:spcAf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Seeking satisfactory trade credit from suppliers</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Seeking credit extension during periods of cash shortage</a:t>
            </a:r>
            <a:endParaRPr lang="en-GB" b="0" dirty="0">
              <a:solidFill>
                <a:schemeClr val="tx2">
                  <a:lumMod val="75000"/>
                </a:schemeClr>
              </a:solidFill>
              <a:latin typeface="Calibri"/>
              <a:ea typeface="Calibri"/>
              <a:cs typeface="Times New Roman"/>
            </a:endParaRPr>
          </a:p>
          <a:p>
            <a:pPr marL="342900" lvl="0" indent="-342900" algn="l">
              <a:lnSpc>
                <a:spcPct val="115000"/>
              </a:lnSpc>
              <a:spcAft>
                <a:spcPts val="0"/>
              </a:spcAft>
              <a:buFont typeface="+mj-lt"/>
              <a:buAutoNum type="arabicPeriod"/>
            </a:pPr>
            <a:r>
              <a:rPr lang="en-GB" b="0" dirty="0">
                <a:solidFill>
                  <a:schemeClr val="tx2">
                    <a:lumMod val="75000"/>
                  </a:schemeClr>
                </a:solidFill>
                <a:latin typeface="Calibri"/>
                <a:ea typeface="Calibri"/>
                <a:cs typeface="Calibri"/>
              </a:rPr>
              <a:t>Maintaining good relations with suppliers</a:t>
            </a:r>
            <a:endParaRPr lang="en-GB" b="0" dirty="0">
              <a:solidFill>
                <a:schemeClr val="tx2">
                  <a:lumMod val="75000"/>
                </a:schemeClr>
              </a:solidFill>
              <a:latin typeface="Calibri"/>
              <a:ea typeface="Calibri"/>
              <a:cs typeface="Times New Roman"/>
            </a:endParaRPr>
          </a:p>
          <a:p>
            <a:pPr>
              <a:lnSpc>
                <a:spcPct val="115000"/>
              </a:lnSpc>
              <a:spcAft>
                <a:spcPts val="1000"/>
              </a:spcAft>
            </a:pPr>
            <a:r>
              <a:rPr lang="en-GB" dirty="0">
                <a:latin typeface="Calibri"/>
                <a:ea typeface="Calibri"/>
                <a:cs typeface="Calibri"/>
              </a:rPr>
              <a:t> </a:t>
            </a:r>
            <a:endParaRPr lang="en-GB" dirty="0">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8518014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Management of Cash</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This relates to two areas in many businesses:</a:t>
            </a:r>
            <a:endParaRPr lang="en-GB" b="0" dirty="0">
              <a:solidFill>
                <a:schemeClr val="tx2">
                  <a:lumMod val="75000"/>
                </a:schemeClr>
              </a:solidFill>
              <a:latin typeface="Calibri"/>
              <a:ea typeface="Calibri"/>
              <a:cs typeface="Times New Roman"/>
            </a:endParaRPr>
          </a:p>
          <a:p>
            <a:pPr marL="342900" lvl="0" indent="-342900" algn="l" fontAlgn="base" hangingPunct="0">
              <a:lnSpc>
                <a:spcPct val="115000"/>
              </a:lnSpc>
              <a:spcAft>
                <a:spcPts val="0"/>
              </a:spcAft>
              <a:buFont typeface="+mj-lt"/>
              <a:buAutoNum type="arabicPeriod"/>
              <a:tabLst>
                <a:tab pos="457200" algn="l"/>
                <a:tab pos="628650" algn="l"/>
                <a:tab pos="800100" algn="l"/>
              </a:tabLst>
            </a:pPr>
            <a:r>
              <a:rPr lang="en-GB" b="0" dirty="0">
                <a:solidFill>
                  <a:schemeClr val="tx2">
                    <a:lumMod val="75000"/>
                  </a:schemeClr>
                </a:solidFill>
                <a:latin typeface="Calibri"/>
                <a:ea typeface="Calibri"/>
                <a:cs typeface="Calibri"/>
              </a:rPr>
              <a:t>How much cash should be kept in the bank (profitability)</a:t>
            </a:r>
            <a:endParaRPr lang="en-GB" b="0" dirty="0">
              <a:solidFill>
                <a:schemeClr val="tx2">
                  <a:lumMod val="75000"/>
                </a:schemeClr>
              </a:solidFill>
              <a:latin typeface="Calibri"/>
              <a:ea typeface="Calibri"/>
              <a:cs typeface="Times New Roman"/>
            </a:endParaRPr>
          </a:p>
          <a:p>
            <a:pPr marL="342900" lvl="0" indent="-342900" algn="l" fontAlgn="base" hangingPunct="0">
              <a:lnSpc>
                <a:spcPct val="115000"/>
              </a:lnSpc>
              <a:spcAft>
                <a:spcPts val="0"/>
              </a:spcAft>
              <a:buFont typeface="+mj-lt"/>
              <a:buAutoNum type="arabicPeriod"/>
              <a:tabLst>
                <a:tab pos="457200" algn="l"/>
                <a:tab pos="628650" algn="l"/>
                <a:tab pos="800100" algn="l"/>
              </a:tabLst>
            </a:pPr>
            <a:r>
              <a:rPr lang="en-GB" b="0" dirty="0">
                <a:solidFill>
                  <a:schemeClr val="tx2">
                    <a:lumMod val="75000"/>
                  </a:schemeClr>
                </a:solidFill>
                <a:latin typeface="Calibri"/>
                <a:ea typeface="Calibri"/>
                <a:cs typeface="Calibri"/>
              </a:rPr>
              <a:t>How to deal with cash flow problems (liquidity)</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28196318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Cash Flow Forecast</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This document is an essential one in any business; it records the expected inflows of cash and expected outflows, enabling a company to predict its cash requirements.  Should additional finance be required the needs can be analysed and resources found efficiently and effectively in advance.  Should surplus cash be available this can be invested in order to increase the profitability of the firm.</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 </a:t>
            </a:r>
            <a:r>
              <a:rPr lang="en-GB" b="0" dirty="0" smtClean="0">
                <a:solidFill>
                  <a:schemeClr val="tx2">
                    <a:lumMod val="75000"/>
                  </a:schemeClr>
                </a:solidFill>
                <a:latin typeface="Calibri"/>
                <a:ea typeface="Calibri"/>
                <a:cs typeface="Calibri"/>
              </a:rPr>
              <a:t>The </a:t>
            </a:r>
            <a:r>
              <a:rPr lang="en-GB" b="0" dirty="0">
                <a:solidFill>
                  <a:schemeClr val="tx2">
                    <a:lumMod val="75000"/>
                  </a:schemeClr>
                </a:solidFill>
                <a:latin typeface="Calibri"/>
                <a:ea typeface="Calibri"/>
                <a:cs typeface="Calibri"/>
              </a:rPr>
              <a:t>accuracy of this document rests on the ability to make realistic predictions of the movement of cash, particularly the forecast sales.  Some businesses will undertake risk analysis by producing best and worst case scenarios of the cash flow.</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8518014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Example</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10000"/>
          </a:bodyPr>
          <a:lstStyle/>
          <a:p>
            <a:pPr algn="l">
              <a:lnSpc>
                <a:spcPct val="115000"/>
              </a:lnSpc>
              <a:spcAft>
                <a:spcPts val="1000"/>
              </a:spcAft>
              <a:tabLst>
                <a:tab pos="457200" algn="l"/>
                <a:tab pos="628650" algn="l"/>
                <a:tab pos="800100" algn="l"/>
              </a:tabLst>
            </a:pPr>
            <a:r>
              <a:rPr lang="en-GB" b="0" dirty="0" err="1">
                <a:solidFill>
                  <a:schemeClr val="tx2">
                    <a:lumMod val="75000"/>
                  </a:schemeClr>
                </a:solidFill>
                <a:latin typeface="Calibri"/>
                <a:ea typeface="Calibri"/>
                <a:cs typeface="Calibri"/>
              </a:rPr>
              <a:t>Glastowood</a:t>
            </a:r>
            <a:r>
              <a:rPr lang="en-GB" b="0" dirty="0">
                <a:solidFill>
                  <a:schemeClr val="tx2">
                    <a:lumMod val="75000"/>
                  </a:schemeClr>
                </a:solidFill>
                <a:latin typeface="Calibri"/>
                <a:ea typeface="Calibri"/>
                <a:cs typeface="Calibri"/>
              </a:rPr>
              <a:t> festival is a major event put on each year in August.  The festival organisers produce a cash flow forecast each year on a quarterly basis to monitor the cash inflow and outflow associated with the festival.</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 </a:t>
            </a:r>
            <a:endParaRPr lang="en-GB" b="0" dirty="0">
              <a:solidFill>
                <a:schemeClr val="tx2">
                  <a:lumMod val="75000"/>
                </a:schemeClr>
              </a:solidFill>
              <a:latin typeface="Calibri"/>
              <a:ea typeface="Calibri"/>
              <a:cs typeface="Times New Roman"/>
            </a:endParaRPr>
          </a:p>
          <a:p>
            <a:pPr algn="l">
              <a:lnSpc>
                <a:spcPct val="115000"/>
              </a:lnSpc>
              <a:spcAft>
                <a:spcPts val="1000"/>
              </a:spcAft>
              <a:tabLst>
                <a:tab pos="457200" algn="l"/>
                <a:tab pos="628650" algn="l"/>
                <a:tab pos="800100" algn="l"/>
              </a:tabLst>
            </a:pPr>
            <a:r>
              <a:rPr lang="en-GB" b="0" dirty="0">
                <a:solidFill>
                  <a:schemeClr val="tx2">
                    <a:lumMod val="75000"/>
                  </a:schemeClr>
                </a:solidFill>
                <a:latin typeface="Calibri"/>
                <a:ea typeface="Calibri"/>
                <a:cs typeface="Calibri"/>
              </a:rPr>
              <a:t>The following is the cash flow forecast for the festival due to take place next August.</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7311292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792088"/>
          </a:xfrm>
          <a:solidFill>
            <a:schemeClr val="tx2">
              <a:lumMod val="50000"/>
            </a:schemeClr>
          </a:solidFill>
        </p:spPr>
        <p:txBody>
          <a:bodyPr/>
          <a:lstStyle/>
          <a:p>
            <a:r>
              <a:rPr lang="en-US" b="1" dirty="0" smtClean="0">
                <a:solidFill>
                  <a:schemeClr val="bg1"/>
                </a:solidFill>
              </a:rPr>
              <a:t> </a:t>
            </a:r>
            <a:r>
              <a:rPr lang="en-US" b="1" dirty="0" smtClean="0">
                <a:solidFill>
                  <a:schemeClr val="bg1"/>
                </a:solidFill>
              </a:rPr>
              <a:t>Answer</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188812088"/>
              </p:ext>
            </p:extLst>
          </p:nvPr>
        </p:nvGraphicFramePr>
        <p:xfrm>
          <a:off x="1475656" y="1124746"/>
          <a:ext cx="5616623" cy="5256592"/>
        </p:xfrm>
        <a:graphic>
          <a:graphicData uri="http://schemas.openxmlformats.org/drawingml/2006/table">
            <a:tbl>
              <a:tblPr firstRow="1" firstCol="1" bandRow="1"/>
              <a:tblGrid>
                <a:gridCol w="2049383"/>
                <a:gridCol w="850712"/>
                <a:gridCol w="826055"/>
                <a:gridCol w="972635"/>
                <a:gridCol w="917838"/>
              </a:tblGrid>
              <a:tr h="219013">
                <a:tc gridSpan="3">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Cash flow forecast for </a:t>
                      </a:r>
                      <a:r>
                        <a:rPr lang="en-GB" sz="1200" b="1" dirty="0" err="1">
                          <a:solidFill>
                            <a:schemeClr val="tx2">
                              <a:lumMod val="75000"/>
                            </a:schemeClr>
                          </a:solidFill>
                          <a:effectLst/>
                          <a:latin typeface="Calibri"/>
                          <a:ea typeface="Calibri"/>
                          <a:cs typeface="Calibri"/>
                        </a:rPr>
                        <a:t>Glastowood</a:t>
                      </a:r>
                      <a:r>
                        <a:rPr lang="en-GB" sz="1200" b="1" dirty="0">
                          <a:solidFill>
                            <a:schemeClr val="tx2">
                              <a:lumMod val="75000"/>
                            </a:schemeClr>
                          </a:solidFill>
                          <a:effectLst/>
                          <a:latin typeface="Calibri"/>
                          <a:ea typeface="Calibri"/>
                          <a:cs typeface="Calibri"/>
                        </a:rPr>
                        <a:t> Festival </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1</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2</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3</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4</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438025">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Jan - March</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April - June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July - Sept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Oct - Dec</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Receipts</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Ticket sales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400,000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Franchise outlets</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347,000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merchandise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37,000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Receipts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1,537,000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Band bookings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85,000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378,000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124,000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Venue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Marquee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Staffing</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Overheads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297,000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Food and beverage inventory</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79,000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258,000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596,000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564,000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1,017,000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1,462,000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274,000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Opening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-159,000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361,000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206,000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9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Net cash flow</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-164,000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520,000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-144,000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9294">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Closing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-159,000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361,000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62,000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5" name="Rectangle 1"/>
          <p:cNvSpPr>
            <a:spLocks noGrp="1" noChangeArrowheads="1"/>
          </p:cNvSpPr>
          <p:nvPr>
            <p:ph type="subTitle" idx="1"/>
          </p:nvPr>
        </p:nvSpPr>
        <p:spPr bwMode="auto">
          <a:xfrm>
            <a:off x="4553598" y="3676362"/>
            <a:ext cx="32573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GB" dirty="0" smtClean="0"/>
              <a:t> </a:t>
            </a:r>
            <a:endParaRPr lang="en-GB" dirty="0"/>
          </a:p>
        </p:txBody>
      </p:sp>
    </p:spTree>
    <p:extLst>
      <p:ext uri="{BB962C8B-B14F-4D97-AF65-F5344CB8AC3E}">
        <p14:creationId xmlns:p14="http://schemas.microsoft.com/office/powerpoint/2010/main" val="3731129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1008112"/>
          </a:xfrm>
          <a:solidFill>
            <a:schemeClr val="tx2">
              <a:lumMod val="50000"/>
            </a:schemeClr>
          </a:solidFill>
        </p:spPr>
        <p:txBody>
          <a:bodyPr/>
          <a:lstStyle/>
          <a:p>
            <a:r>
              <a:rPr lang="en-GB" sz="2000" dirty="0" smtClean="0">
                <a:solidFill>
                  <a:schemeClr val="bg1"/>
                </a:solidFill>
              </a:rPr>
              <a:t>The </a:t>
            </a:r>
            <a:r>
              <a:rPr lang="en-GB" sz="2000" dirty="0">
                <a:solidFill>
                  <a:schemeClr val="bg1"/>
                </a:solidFill>
              </a:rPr>
              <a:t>organisers decided to offer a 10% discount for early purchase and half of those buying in quarter 2 take up the offer</a:t>
            </a:r>
            <a:endParaRPr lang="en-US" sz="2000"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056763526"/>
              </p:ext>
            </p:extLst>
          </p:nvPr>
        </p:nvGraphicFramePr>
        <p:xfrm>
          <a:off x="1475656" y="1268755"/>
          <a:ext cx="5544615" cy="5112583"/>
        </p:xfrm>
        <a:graphic>
          <a:graphicData uri="http://schemas.openxmlformats.org/drawingml/2006/table">
            <a:tbl>
              <a:tblPr firstRow="1" firstCol="1" bandRow="1"/>
              <a:tblGrid>
                <a:gridCol w="2023108"/>
                <a:gridCol w="839806"/>
                <a:gridCol w="815465"/>
                <a:gridCol w="960165"/>
                <a:gridCol w="906071"/>
              </a:tblGrid>
              <a:tr h="213013">
                <a:tc gridSpan="3">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Cash flow forecast for </a:t>
                      </a:r>
                      <a:r>
                        <a:rPr lang="en-GB" sz="1200" b="1" dirty="0" err="1">
                          <a:solidFill>
                            <a:schemeClr val="tx2">
                              <a:lumMod val="75000"/>
                            </a:schemeClr>
                          </a:solidFill>
                          <a:effectLst/>
                          <a:latin typeface="Calibri"/>
                          <a:ea typeface="Calibri"/>
                          <a:cs typeface="Calibri"/>
                        </a:rPr>
                        <a:t>Glastowood</a:t>
                      </a:r>
                      <a:r>
                        <a:rPr lang="en-GB" sz="1200" b="1" dirty="0">
                          <a:solidFill>
                            <a:schemeClr val="tx2">
                              <a:lumMod val="75000"/>
                            </a:schemeClr>
                          </a:solidFill>
                          <a:effectLst/>
                          <a:latin typeface="Calibri"/>
                          <a:ea typeface="Calibri"/>
                          <a:cs typeface="Calibri"/>
                        </a:rPr>
                        <a:t> Festival </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1</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2</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3</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4</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426024">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Jan - March</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April - June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July - Sept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Oct - Dec</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Receipts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Ticket sales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1,110,000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750,000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Franchise outlets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347,000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merchandise</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Receipts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1,110,000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787,000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Band bookings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85,000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378,000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124,000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Venue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Marquee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Staffing</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400,000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Overheads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297,000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Food and beverage inventory</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79,000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258,000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596,000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564,000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1,017,000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1,462,000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274,000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Opening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551,000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321,000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166,000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Net cash flow</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546,000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-230,000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-144,000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286">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Closing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551,000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321,000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166,000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22,000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5" name="Rectangle 1"/>
          <p:cNvSpPr>
            <a:spLocks noGrp="1" noChangeArrowheads="1"/>
          </p:cNvSpPr>
          <p:nvPr>
            <p:ph type="subTitle" idx="1"/>
          </p:nvPr>
        </p:nvSpPr>
        <p:spPr bwMode="auto">
          <a:xfrm>
            <a:off x="4553598" y="3676362"/>
            <a:ext cx="32573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GB" dirty="0" smtClean="0"/>
              <a:t> </a:t>
            </a:r>
            <a:endParaRPr lang="en-GB" dirty="0"/>
          </a:p>
        </p:txBody>
      </p:sp>
    </p:spTree>
    <p:extLst>
      <p:ext uri="{BB962C8B-B14F-4D97-AF65-F5344CB8AC3E}">
        <p14:creationId xmlns:p14="http://schemas.microsoft.com/office/powerpoint/2010/main" val="37311292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936104"/>
          </a:xfrm>
          <a:solidFill>
            <a:schemeClr val="tx2">
              <a:lumMod val="50000"/>
            </a:schemeClr>
          </a:solidFill>
        </p:spPr>
        <p:txBody>
          <a:bodyPr/>
          <a:lstStyle/>
          <a:p>
            <a:r>
              <a:rPr lang="en-GB" sz="2400" dirty="0" smtClean="0">
                <a:solidFill>
                  <a:schemeClr val="bg1"/>
                </a:solidFill>
              </a:rPr>
              <a:t>The organisers secure </a:t>
            </a:r>
            <a:r>
              <a:rPr lang="en-GB" sz="2400" dirty="0">
                <a:solidFill>
                  <a:schemeClr val="bg1"/>
                </a:solidFill>
              </a:rPr>
              <a:t>a headline act early which would also encourage early </a:t>
            </a:r>
            <a:r>
              <a:rPr lang="en-GB" sz="2400" dirty="0" smtClean="0">
                <a:solidFill>
                  <a:schemeClr val="bg1"/>
                </a:solidFill>
              </a:rPr>
              <a:t>sales</a:t>
            </a:r>
            <a:endParaRPr lang="en-US" sz="2400"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34701147"/>
              </p:ext>
            </p:extLst>
          </p:nvPr>
        </p:nvGraphicFramePr>
        <p:xfrm>
          <a:off x="1187624" y="1268755"/>
          <a:ext cx="5679589" cy="5112583"/>
        </p:xfrm>
        <a:graphic>
          <a:graphicData uri="http://schemas.openxmlformats.org/drawingml/2006/table">
            <a:tbl>
              <a:tblPr firstRow="1" firstCol="1" bandRow="1"/>
              <a:tblGrid>
                <a:gridCol w="2072357"/>
                <a:gridCol w="860250"/>
                <a:gridCol w="835315"/>
                <a:gridCol w="983539"/>
                <a:gridCol w="928128"/>
              </a:tblGrid>
              <a:tr h="213013">
                <a:tc gridSpan="3">
                  <a:txBody>
                    <a:bodyPr/>
                    <a:lstStyle/>
                    <a:p>
                      <a:pPr>
                        <a:lnSpc>
                          <a:spcPct val="115000"/>
                        </a:lnSpc>
                        <a:spcAft>
                          <a:spcPts val="1000"/>
                        </a:spcAft>
                      </a:pPr>
                      <a:r>
                        <a:rPr lang="en-GB" sz="1200" b="1" dirty="0">
                          <a:solidFill>
                            <a:schemeClr val="tx2">
                              <a:lumMod val="75000"/>
                            </a:schemeClr>
                          </a:solidFill>
                          <a:effectLst/>
                          <a:latin typeface="Calibri"/>
                          <a:ea typeface="Calibri"/>
                          <a:cs typeface="Calibri"/>
                        </a:rPr>
                        <a:t>Cash flow forecast for </a:t>
                      </a:r>
                      <a:r>
                        <a:rPr lang="en-GB" sz="1200" b="1" dirty="0" err="1">
                          <a:solidFill>
                            <a:schemeClr val="tx2">
                              <a:lumMod val="75000"/>
                            </a:schemeClr>
                          </a:solidFill>
                          <a:effectLst/>
                          <a:latin typeface="Calibri"/>
                          <a:ea typeface="Calibri"/>
                          <a:cs typeface="Calibri"/>
                        </a:rPr>
                        <a:t>Glastowood</a:t>
                      </a:r>
                      <a:r>
                        <a:rPr lang="en-GB" sz="1200" b="1" dirty="0">
                          <a:solidFill>
                            <a:schemeClr val="tx2">
                              <a:lumMod val="75000"/>
                            </a:schemeClr>
                          </a:solidFill>
                          <a:effectLst/>
                          <a:latin typeface="Calibri"/>
                          <a:ea typeface="Calibri"/>
                          <a:cs typeface="Calibri"/>
                        </a:rPr>
                        <a:t> Festival </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1</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2</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3</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Quarter 4</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426024">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Jan - March</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April - June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July - Sept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Oct - Dec</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dirty="0">
                          <a:solidFill>
                            <a:schemeClr val="tx2">
                              <a:lumMod val="75000"/>
                            </a:schemeClr>
                          </a:solidFill>
                          <a:effectLst/>
                          <a:latin typeface="Calibri"/>
                          <a:ea typeface="Calibri"/>
                          <a:cs typeface="Calibri"/>
                        </a:rPr>
                        <a:t>£</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ctr">
                        <a:lnSpc>
                          <a:spcPct val="115000"/>
                        </a:lnSpc>
                        <a:spcAft>
                          <a:spcPts val="1000"/>
                        </a:spcAft>
                      </a:pPr>
                      <a:r>
                        <a:rPr lang="en-GB" sz="1200" b="1">
                          <a:solidFill>
                            <a:schemeClr val="tx2">
                              <a:lumMod val="75000"/>
                            </a:schemeClr>
                          </a:solidFill>
                          <a:effectLst/>
                          <a:latin typeface="Calibri"/>
                          <a:ea typeface="Calibri"/>
                          <a:cs typeface="Calibri"/>
                        </a:rPr>
                        <a:t>£</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Receipts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Ticket sales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900,000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1,000,000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Franchise outlets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347,000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merchandise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Receipts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900,000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1,037,000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Band bookings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285,000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178,000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124,000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Venue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60,000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Marquee hire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45,000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45,000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staffing</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400,000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200,000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overheads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95,000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297,000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food and beverage inventory</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79,000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258,000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596,000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Total Payments</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764,000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817,000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1,462,000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274,000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3">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a:noFill/>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200" b="1" dirty="0">
                        <a:solidFill>
                          <a:schemeClr val="tx2">
                            <a:lumMod val="75000"/>
                          </a:schemeClr>
                        </a:solidFill>
                        <a:effectLst/>
                        <a:latin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Opening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141,000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361,000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r>
              <a:tr h="213013">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Net cash flow</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136,000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220,000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-155,000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-144,000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a:noFill/>
                    </a:lnT>
                    <a:lnB w="12700" cap="flat" cmpd="sng" algn="ctr">
                      <a:solidFill>
                        <a:srgbClr val="000000"/>
                      </a:solidFill>
                      <a:prstDash val="solid"/>
                      <a:round/>
                      <a:headEnd type="none" w="med" len="med"/>
                      <a:tailEnd type="none" w="med" len="med"/>
                    </a:lnB>
                  </a:tcPr>
                </a:tc>
              </a:tr>
              <a:tr h="213286">
                <a:tc>
                  <a:txBody>
                    <a:bodyPr/>
                    <a:lstStyle/>
                    <a:p>
                      <a:pPr>
                        <a:lnSpc>
                          <a:spcPct val="115000"/>
                        </a:lnSpc>
                        <a:spcAft>
                          <a:spcPts val="1000"/>
                        </a:spcAft>
                      </a:pPr>
                      <a:r>
                        <a:rPr lang="en-GB" sz="1200" b="1">
                          <a:solidFill>
                            <a:schemeClr val="tx2">
                              <a:lumMod val="75000"/>
                            </a:schemeClr>
                          </a:solidFill>
                          <a:effectLst/>
                          <a:latin typeface="Calibri"/>
                          <a:ea typeface="Calibri"/>
                          <a:cs typeface="Calibri"/>
                        </a:rPr>
                        <a:t>Closing cash balance</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a:noFill/>
                    </a:lnT>
                    <a:lnB>
                      <a:noFill/>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141,000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361,000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a:solidFill>
                            <a:schemeClr val="tx2">
                              <a:lumMod val="75000"/>
                            </a:schemeClr>
                          </a:solidFill>
                          <a:effectLst/>
                          <a:latin typeface="Calibri"/>
                          <a:ea typeface="Calibri"/>
                          <a:cs typeface="Calibri"/>
                        </a:rPr>
                        <a:t>206,000</a:t>
                      </a:r>
                      <a:endParaRPr lang="en-GB" sz="1200" b="1">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r">
                        <a:lnSpc>
                          <a:spcPct val="115000"/>
                        </a:lnSpc>
                        <a:spcAft>
                          <a:spcPts val="1000"/>
                        </a:spcAft>
                      </a:pPr>
                      <a:r>
                        <a:rPr lang="en-GB" sz="1200" b="1" dirty="0">
                          <a:solidFill>
                            <a:schemeClr val="tx2">
                              <a:lumMod val="75000"/>
                            </a:schemeClr>
                          </a:solidFill>
                          <a:effectLst/>
                          <a:latin typeface="Calibri"/>
                          <a:ea typeface="Calibri"/>
                          <a:cs typeface="Calibri"/>
                        </a:rPr>
                        <a:t>62,000</a:t>
                      </a:r>
                      <a:endParaRPr lang="en-GB" sz="1200" b="1" dirty="0">
                        <a:solidFill>
                          <a:schemeClr val="tx2">
                            <a:lumMod val="75000"/>
                          </a:schemeClr>
                        </a:solidFill>
                        <a:effectLst/>
                        <a:latin typeface="Calibri"/>
                        <a:ea typeface="Calibri"/>
                        <a:cs typeface="Times New Roman"/>
                      </a:endParaRPr>
                    </a:p>
                  </a:txBody>
                  <a:tcPr marL="60167" marR="60167"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5" name="Rectangle 1"/>
          <p:cNvSpPr>
            <a:spLocks noGrp="1" noChangeArrowheads="1"/>
          </p:cNvSpPr>
          <p:nvPr>
            <p:ph type="subTitle" idx="1"/>
          </p:nvPr>
        </p:nvSpPr>
        <p:spPr bwMode="auto">
          <a:xfrm>
            <a:off x="4553598" y="3676362"/>
            <a:ext cx="32573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GB" dirty="0" smtClean="0"/>
              <a:t> </a:t>
            </a:r>
            <a:endParaRPr lang="en-GB" dirty="0"/>
          </a:p>
        </p:txBody>
      </p:sp>
    </p:spTree>
    <p:extLst>
      <p:ext uri="{BB962C8B-B14F-4D97-AF65-F5344CB8AC3E}">
        <p14:creationId xmlns:p14="http://schemas.microsoft.com/office/powerpoint/2010/main" val="37311292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Summary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47500" lnSpcReduction="20000"/>
          </a:bodyPr>
          <a:lstStyle/>
          <a:p>
            <a:pPr algn="l">
              <a:lnSpc>
                <a:spcPct val="115000"/>
              </a:lnSpc>
              <a:spcAft>
                <a:spcPts val="1000"/>
              </a:spcAft>
              <a:tabLst>
                <a:tab pos="457200" algn="l"/>
                <a:tab pos="628650" algn="l"/>
                <a:tab pos="800100" algn="l"/>
              </a:tabLst>
            </a:pPr>
            <a:r>
              <a:rPr lang="en-GB" sz="4400" b="0" dirty="0">
                <a:solidFill>
                  <a:schemeClr val="tx2">
                    <a:lumMod val="75000"/>
                  </a:schemeClr>
                </a:solidFill>
                <a:latin typeface="Calibri"/>
                <a:ea typeface="Calibri"/>
                <a:cs typeface="Calibri"/>
              </a:rPr>
              <a:t>Working capital management is an essential element of a business’s success. </a:t>
            </a:r>
            <a:endParaRPr lang="en-GB" sz="4400" b="0" dirty="0" smtClean="0">
              <a:solidFill>
                <a:schemeClr val="tx2">
                  <a:lumMod val="75000"/>
                </a:schemeClr>
              </a:solidFill>
              <a:latin typeface="Calibri"/>
              <a:ea typeface="Calibri"/>
              <a:cs typeface="Calibri"/>
            </a:endParaRPr>
          </a:p>
          <a:p>
            <a:pPr marL="457200" lvl="0" indent="-457200" algn="l">
              <a:lnSpc>
                <a:spcPct val="115000"/>
              </a:lnSpc>
              <a:spcAft>
                <a:spcPts val="0"/>
              </a:spcAft>
              <a:buFont typeface="Wingdings" pitchFamily="2" charset="2"/>
              <a:buChar char="Ø"/>
              <a:tabLst>
                <a:tab pos="457200" algn="l"/>
                <a:tab pos="628650" algn="l"/>
                <a:tab pos="800100" algn="l"/>
              </a:tabLst>
            </a:pPr>
            <a:r>
              <a:rPr lang="en-GB" sz="4400" b="0" dirty="0" smtClean="0">
                <a:solidFill>
                  <a:schemeClr val="tx2">
                    <a:lumMod val="75000"/>
                  </a:schemeClr>
                </a:solidFill>
                <a:latin typeface="Calibri"/>
                <a:ea typeface="Calibri"/>
                <a:cs typeface="Calibri"/>
              </a:rPr>
              <a:t>Too </a:t>
            </a:r>
            <a:r>
              <a:rPr lang="en-GB" sz="4400" b="0" dirty="0">
                <a:solidFill>
                  <a:schemeClr val="tx2">
                    <a:lumMod val="75000"/>
                  </a:schemeClr>
                </a:solidFill>
                <a:latin typeface="Calibri"/>
                <a:ea typeface="Calibri"/>
                <a:cs typeface="Calibri"/>
              </a:rPr>
              <a:t>little investment in the key elements of Inventory and Accounts Receivable hinders the liquidity of the business.</a:t>
            </a:r>
            <a:endParaRPr lang="en-GB" sz="4400"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 pos="628650" algn="l"/>
                <a:tab pos="800100" algn="l"/>
              </a:tabLst>
            </a:pPr>
            <a:r>
              <a:rPr lang="en-GB" sz="4400" b="0" dirty="0">
                <a:solidFill>
                  <a:schemeClr val="tx2">
                    <a:lumMod val="75000"/>
                  </a:schemeClr>
                </a:solidFill>
                <a:latin typeface="Calibri"/>
                <a:ea typeface="Calibri"/>
                <a:cs typeface="Calibri"/>
              </a:rPr>
              <a:t>Too much investment hinders the profitability of the business.</a:t>
            </a:r>
            <a:endParaRPr lang="en-GB" sz="4400"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 pos="628650" algn="l"/>
                <a:tab pos="800100" algn="l"/>
              </a:tabLst>
            </a:pPr>
            <a:r>
              <a:rPr lang="en-GB" sz="4400" b="0" dirty="0">
                <a:solidFill>
                  <a:schemeClr val="tx2">
                    <a:lumMod val="75000"/>
                  </a:schemeClr>
                </a:solidFill>
                <a:latin typeface="Calibri"/>
                <a:ea typeface="Calibri"/>
                <a:cs typeface="Calibri"/>
              </a:rPr>
              <a:t> Each element of the business’s current assets and current liabilities must be managed effectively to provide the correct balance for the business.</a:t>
            </a:r>
            <a:endParaRPr lang="en-GB" sz="4400" b="0" dirty="0">
              <a:solidFill>
                <a:schemeClr val="tx2">
                  <a:lumMod val="75000"/>
                </a:schemeClr>
              </a:solidFill>
              <a:latin typeface="Calibri"/>
              <a:ea typeface="Calibri"/>
              <a:cs typeface="Times New Roman"/>
            </a:endParaRPr>
          </a:p>
          <a:p>
            <a:pPr marL="457200" lvl="0" indent="-457200" algn="l">
              <a:lnSpc>
                <a:spcPct val="115000"/>
              </a:lnSpc>
              <a:spcAft>
                <a:spcPts val="0"/>
              </a:spcAft>
              <a:buFont typeface="Wingdings" pitchFamily="2" charset="2"/>
              <a:buChar char="Ø"/>
              <a:tabLst>
                <a:tab pos="457200" algn="l"/>
                <a:tab pos="628650" algn="l"/>
                <a:tab pos="800100" algn="l"/>
              </a:tabLst>
            </a:pPr>
            <a:r>
              <a:rPr lang="en-GB" sz="4400" b="0" dirty="0">
                <a:solidFill>
                  <a:schemeClr val="tx2">
                    <a:lumMod val="75000"/>
                  </a:schemeClr>
                </a:solidFill>
                <a:latin typeface="Calibri"/>
                <a:ea typeface="Calibri"/>
                <a:cs typeface="Calibri"/>
              </a:rPr>
              <a:t>Operational and financial perspectives need to be taken to working capital decisions</a:t>
            </a:r>
            <a:r>
              <a:rPr lang="en-GB" sz="4400" b="0" dirty="0" smtClean="0">
                <a:solidFill>
                  <a:schemeClr val="tx2">
                    <a:lumMod val="75000"/>
                  </a:schemeClr>
                </a:solidFill>
                <a:latin typeface="Calibri"/>
                <a:ea typeface="Calibri"/>
                <a:cs typeface="Calibri"/>
              </a:rPr>
              <a:t>.</a:t>
            </a:r>
            <a:endParaRPr lang="en-GB" b="0" dirty="0">
              <a:solidFill>
                <a:schemeClr val="tx2">
                  <a:lumMod val="75000"/>
                </a:schemeClr>
              </a:solidFill>
              <a:latin typeface="Calibri"/>
              <a:ea typeface="Calibri"/>
              <a:cs typeface="Times New Roman"/>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731129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Measuring Working Capital</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62500" lnSpcReduction="20000"/>
          </a:bodyPr>
          <a:lstStyle/>
          <a:p>
            <a:pPr algn="l"/>
            <a:r>
              <a:rPr lang="en-GB" b="0" dirty="0">
                <a:solidFill>
                  <a:schemeClr val="tx2">
                    <a:lumMod val="75000"/>
                  </a:schemeClr>
                </a:solidFill>
              </a:rPr>
              <a:t>The working capital of a business can be easily measured by looking at its statement of financial position.  It reflects the current assets minus the current liabilities.</a:t>
            </a:r>
          </a:p>
          <a:p>
            <a:pPr algn="l"/>
            <a:r>
              <a:rPr lang="en-GB" dirty="0">
                <a:solidFill>
                  <a:schemeClr val="tx2">
                    <a:lumMod val="75000"/>
                  </a:schemeClr>
                </a:solidFill>
              </a:rPr>
              <a:t> </a:t>
            </a:r>
          </a:p>
          <a:p>
            <a:pPr algn="l"/>
            <a:r>
              <a:rPr lang="en-GB" dirty="0">
                <a:solidFill>
                  <a:schemeClr val="tx2">
                    <a:lumMod val="75000"/>
                  </a:schemeClr>
                </a:solidFill>
              </a:rPr>
              <a:t>Money expected to flow in – money expected to flow out</a:t>
            </a:r>
          </a:p>
          <a:p>
            <a:pPr algn="l"/>
            <a:r>
              <a:rPr lang="en-GB" dirty="0">
                <a:solidFill>
                  <a:schemeClr val="tx2">
                    <a:lumMod val="75000"/>
                  </a:schemeClr>
                </a:solidFill>
              </a:rPr>
              <a:t> </a:t>
            </a:r>
          </a:p>
          <a:p>
            <a:pPr algn="l"/>
            <a:r>
              <a:rPr lang="en-GB" b="0" dirty="0">
                <a:solidFill>
                  <a:schemeClr val="tx2">
                    <a:lumMod val="75000"/>
                  </a:schemeClr>
                </a:solidFill>
              </a:rPr>
              <a:t>Working capital management is a matter of ensuring sufficient liquid resources (cash) are maintained this involves achieving a balance between the requirement to minimise the risk of insolvency (running out of cash) and the requirement to maximise the return on assets (be efficient with the cash).  It is therefore important from two aspects liquidity and profitability.</a:t>
            </a:r>
          </a:p>
          <a:p>
            <a:pPr algn="l"/>
            <a:endParaRPr lang="en-US"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Working capital Policy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92500" lnSpcReduction="10000"/>
          </a:bodyPr>
          <a:lstStyle/>
          <a:p>
            <a:pPr algn="l"/>
            <a:r>
              <a:rPr lang="en-GB" b="0" dirty="0">
                <a:solidFill>
                  <a:schemeClr val="tx2">
                    <a:lumMod val="75000"/>
                  </a:schemeClr>
                </a:solidFill>
              </a:rPr>
              <a:t>The working capital policy is a function of two decisions within the organisation:</a:t>
            </a:r>
          </a:p>
          <a:p>
            <a:pPr algn="l"/>
            <a:r>
              <a:rPr lang="en-GB" b="0" dirty="0">
                <a:solidFill>
                  <a:schemeClr val="tx2">
                    <a:lumMod val="75000"/>
                  </a:schemeClr>
                </a:solidFill>
              </a:rPr>
              <a:t> </a:t>
            </a:r>
          </a:p>
          <a:p>
            <a:pPr marL="457200" indent="-457200" algn="l" fontAlgn="base" hangingPunct="0">
              <a:buFont typeface="Wingdings" pitchFamily="2" charset="2"/>
              <a:buChar char="Ø"/>
            </a:pPr>
            <a:r>
              <a:rPr lang="en-GB" b="0" dirty="0">
                <a:solidFill>
                  <a:schemeClr val="tx2">
                    <a:lumMod val="75000"/>
                  </a:schemeClr>
                </a:solidFill>
              </a:rPr>
              <a:t>The Investment decision – what do I need to </a:t>
            </a:r>
            <a:r>
              <a:rPr lang="en-GB" b="0" dirty="0" smtClean="0">
                <a:solidFill>
                  <a:schemeClr val="tx2">
                    <a:lumMod val="75000"/>
                  </a:schemeClr>
                </a:solidFill>
              </a:rPr>
              <a:t>buy?</a:t>
            </a:r>
            <a:endParaRPr lang="en-GB" b="0" dirty="0" smtClean="0">
              <a:solidFill>
                <a:schemeClr val="tx2">
                  <a:lumMod val="75000"/>
                </a:schemeClr>
              </a:solidFill>
            </a:endParaRPr>
          </a:p>
          <a:p>
            <a:pPr marL="457200" indent="-457200" algn="l" fontAlgn="base" hangingPunct="0">
              <a:buFont typeface="Wingdings" pitchFamily="2" charset="2"/>
              <a:buChar char="Ø"/>
            </a:pPr>
            <a:endParaRPr lang="en-GB" b="0" dirty="0">
              <a:solidFill>
                <a:schemeClr val="tx2">
                  <a:lumMod val="75000"/>
                </a:schemeClr>
              </a:solidFill>
            </a:endParaRPr>
          </a:p>
          <a:p>
            <a:pPr marL="457200" indent="-457200" algn="l" fontAlgn="base" hangingPunct="0">
              <a:buFont typeface="Wingdings" pitchFamily="2" charset="2"/>
              <a:buChar char="Ø"/>
            </a:pPr>
            <a:r>
              <a:rPr lang="en-GB" b="0" dirty="0" smtClean="0">
                <a:solidFill>
                  <a:schemeClr val="tx2">
                    <a:lumMod val="75000"/>
                  </a:schemeClr>
                </a:solidFill>
              </a:rPr>
              <a:t>The </a:t>
            </a:r>
            <a:r>
              <a:rPr lang="en-GB" b="0" dirty="0">
                <a:solidFill>
                  <a:schemeClr val="tx2">
                    <a:lumMod val="75000"/>
                  </a:schemeClr>
                </a:solidFill>
              </a:rPr>
              <a:t>Finance decision – where can I access the </a:t>
            </a:r>
            <a:r>
              <a:rPr lang="en-GB" b="0" dirty="0" smtClean="0">
                <a:solidFill>
                  <a:schemeClr val="tx2">
                    <a:lumMod val="75000"/>
                  </a:schemeClr>
                </a:solidFill>
              </a:rPr>
              <a:t>money?</a:t>
            </a:r>
            <a:endParaRPr lang="en-GB" b="0" dirty="0">
              <a:solidFill>
                <a:schemeClr val="tx2">
                  <a:lumMod val="75000"/>
                </a:schemeClr>
              </a:solidFill>
            </a:endParaRPr>
          </a:p>
          <a:p>
            <a:pPr lvl="0" algn="l" fontAlgn="base" hangingPunct="0"/>
            <a:endParaRPr lang="en-GB" dirty="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Matching Policy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US" dirty="0" smtClean="0">
                <a:solidFill>
                  <a:schemeClr val="tx2">
                    <a:lumMod val="75000"/>
                  </a:schemeClr>
                </a:solidFill>
              </a:rPr>
              <a:t> </a:t>
            </a:r>
            <a:endParaRPr lang="en-US" dirty="0">
              <a:solidFill>
                <a:schemeClr val="tx2">
                  <a:lumMod val="75000"/>
                </a:schemeClr>
              </a:solidFill>
            </a:endParaRPr>
          </a:p>
        </p:txBody>
      </p:sp>
      <p:grpSp>
        <p:nvGrpSpPr>
          <p:cNvPr id="5" name="Group 4"/>
          <p:cNvGrpSpPr/>
          <p:nvPr/>
        </p:nvGrpSpPr>
        <p:grpSpPr>
          <a:xfrm>
            <a:off x="1828806" y="2127041"/>
            <a:ext cx="5795644" cy="3834646"/>
            <a:chOff x="1519539" y="649068"/>
            <a:chExt cx="5795661" cy="3835064"/>
          </a:xfrm>
        </p:grpSpPr>
        <p:sp>
          <p:nvSpPr>
            <p:cNvPr id="6" name="Rectangle 5"/>
            <p:cNvSpPr/>
            <p:nvPr/>
          </p:nvSpPr>
          <p:spPr>
            <a:xfrm>
              <a:off x="2209800" y="2590800"/>
              <a:ext cx="23622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7" name="Rectangle 6"/>
            <p:cNvSpPr/>
            <p:nvPr/>
          </p:nvSpPr>
          <p:spPr>
            <a:xfrm>
              <a:off x="2209800" y="1905000"/>
              <a:ext cx="23622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8" name="Freeform 7"/>
            <p:cNvSpPr>
              <a:spLocks/>
            </p:cNvSpPr>
            <p:nvPr/>
          </p:nvSpPr>
          <p:spPr bwMode="auto">
            <a:xfrm>
              <a:off x="2209800" y="1371600"/>
              <a:ext cx="2386765" cy="510309"/>
            </a:xfrm>
            <a:custGeom>
              <a:avLst/>
              <a:gdLst/>
              <a:ahLst/>
              <a:cxnLst>
                <a:cxn ang="0">
                  <a:pos x="0" y="573"/>
                </a:cxn>
                <a:cxn ang="0">
                  <a:pos x="750" y="3"/>
                </a:cxn>
                <a:cxn ang="0">
                  <a:pos x="1500" y="573"/>
                </a:cxn>
                <a:cxn ang="0">
                  <a:pos x="2250" y="3"/>
                </a:cxn>
                <a:cxn ang="0">
                  <a:pos x="3000" y="573"/>
                </a:cxn>
                <a:cxn ang="0">
                  <a:pos x="3750" y="3"/>
                </a:cxn>
                <a:cxn ang="0">
                  <a:pos x="4500" y="558"/>
                </a:cxn>
              </a:cxnLst>
              <a:rect l="0" t="0" r="r" b="b"/>
              <a:pathLst>
                <a:path w="4500" h="573">
                  <a:moveTo>
                    <a:pt x="0" y="573"/>
                  </a:moveTo>
                  <a:cubicBezTo>
                    <a:pt x="250" y="288"/>
                    <a:pt x="500" y="3"/>
                    <a:pt x="750" y="3"/>
                  </a:cubicBezTo>
                  <a:cubicBezTo>
                    <a:pt x="1000" y="3"/>
                    <a:pt x="1250" y="573"/>
                    <a:pt x="1500" y="573"/>
                  </a:cubicBezTo>
                  <a:cubicBezTo>
                    <a:pt x="1750" y="573"/>
                    <a:pt x="2000" y="3"/>
                    <a:pt x="2250" y="3"/>
                  </a:cubicBezTo>
                  <a:cubicBezTo>
                    <a:pt x="2500" y="3"/>
                    <a:pt x="2750" y="573"/>
                    <a:pt x="3000" y="573"/>
                  </a:cubicBezTo>
                  <a:cubicBezTo>
                    <a:pt x="3250" y="573"/>
                    <a:pt x="3500" y="6"/>
                    <a:pt x="3750" y="3"/>
                  </a:cubicBezTo>
                  <a:cubicBezTo>
                    <a:pt x="4000" y="0"/>
                    <a:pt x="4375" y="463"/>
                    <a:pt x="4500" y="558"/>
                  </a:cubicBezTo>
                </a:path>
              </a:pathLst>
            </a:custGeom>
            <a:solidFill>
              <a:schemeClr val="accent1">
                <a:lumMod val="20000"/>
                <a:lumOff val="8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nSpc>
                  <a:spcPct val="115000"/>
                </a:lnSpc>
                <a:spcAft>
                  <a:spcPts val="1000"/>
                </a:spcAft>
              </a:pPr>
              <a:r>
                <a:rPr lang="en-GB" sz="1100">
                  <a:effectLst/>
                  <a:latin typeface="Calibri"/>
                  <a:ea typeface="Calibri"/>
                  <a:cs typeface="Times New Roman"/>
                </a:rPr>
                <a:t> </a:t>
              </a:r>
            </a:p>
          </p:txBody>
        </p:sp>
        <p:sp>
          <p:nvSpPr>
            <p:cNvPr id="9" name="TextBox 58"/>
            <p:cNvSpPr txBox="1"/>
            <p:nvPr/>
          </p:nvSpPr>
          <p:spPr>
            <a:xfrm>
              <a:off x="4114800" y="4114800"/>
              <a:ext cx="990600" cy="369332"/>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Time</a:t>
              </a:r>
              <a:endParaRPr lang="en-GB" sz="1200">
                <a:effectLst/>
                <a:latin typeface="Times New Roman"/>
                <a:ea typeface="Times New Roman"/>
              </a:endParaRPr>
            </a:p>
          </p:txBody>
        </p:sp>
        <p:sp>
          <p:nvSpPr>
            <p:cNvPr id="10" name="TextBox 59"/>
            <p:cNvSpPr txBox="1"/>
            <p:nvPr/>
          </p:nvSpPr>
          <p:spPr>
            <a:xfrm>
              <a:off x="1519539" y="2133583"/>
              <a:ext cx="469265" cy="1752600"/>
            </a:xfrm>
            <a:prstGeom prst="rect">
              <a:avLst/>
            </a:prstGeom>
            <a:noFill/>
          </p:spPr>
          <p:txBody>
            <a:bodyPr vert="vert" wrap="square" rtlCol="0">
              <a:spAutoFit/>
            </a:bodyPr>
            <a:lstStyle/>
            <a:p>
              <a:pPr>
                <a:spcAft>
                  <a:spcPts val="0"/>
                </a:spcAft>
              </a:pPr>
              <a:r>
                <a:rPr lang="en-US" sz="1800" kern="1200">
                  <a:solidFill>
                    <a:srgbClr val="000000"/>
                  </a:solidFill>
                  <a:effectLst/>
                  <a:latin typeface="Calibri"/>
                  <a:ea typeface="Times New Roman"/>
                  <a:cs typeface="Times New Roman"/>
                </a:rPr>
                <a:t>Investment £000</a:t>
              </a:r>
              <a:endParaRPr lang="en-GB" sz="1200">
                <a:effectLst/>
                <a:latin typeface="Times New Roman"/>
                <a:ea typeface="Times New Roman"/>
              </a:endParaRPr>
            </a:p>
          </p:txBody>
        </p:sp>
        <p:sp>
          <p:nvSpPr>
            <p:cNvPr id="11" name="TextBox 60"/>
            <p:cNvSpPr txBox="1"/>
            <p:nvPr/>
          </p:nvSpPr>
          <p:spPr>
            <a:xfrm>
              <a:off x="2590800" y="3048000"/>
              <a:ext cx="16764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Non-Current Assets</a:t>
              </a:r>
              <a:endParaRPr lang="en-GB" sz="1200">
                <a:effectLst/>
                <a:latin typeface="Times New Roman"/>
                <a:ea typeface="Times New Roman"/>
              </a:endParaRPr>
            </a:p>
          </p:txBody>
        </p:sp>
        <p:sp>
          <p:nvSpPr>
            <p:cNvPr id="12" name="TextBox 61"/>
            <p:cNvSpPr txBox="1"/>
            <p:nvPr/>
          </p:nvSpPr>
          <p:spPr>
            <a:xfrm>
              <a:off x="2590800" y="1924733"/>
              <a:ext cx="16764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Permanent Current Assets</a:t>
              </a:r>
              <a:endParaRPr lang="en-GB" sz="1200" dirty="0">
                <a:effectLst/>
                <a:latin typeface="Times New Roman"/>
                <a:ea typeface="Times New Roman"/>
              </a:endParaRPr>
            </a:p>
          </p:txBody>
        </p:sp>
        <p:sp>
          <p:nvSpPr>
            <p:cNvPr id="13" name="TextBox 62"/>
            <p:cNvSpPr txBox="1"/>
            <p:nvPr/>
          </p:nvSpPr>
          <p:spPr>
            <a:xfrm>
              <a:off x="2667000" y="649068"/>
              <a:ext cx="17526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Fluctuating Current Assets</a:t>
              </a:r>
              <a:endParaRPr lang="en-GB" sz="1200" dirty="0">
                <a:effectLst/>
                <a:latin typeface="Times New Roman"/>
                <a:ea typeface="Times New Roman"/>
              </a:endParaRPr>
            </a:p>
          </p:txBody>
        </p:sp>
        <p:cxnSp>
          <p:nvCxnSpPr>
            <p:cNvPr id="14" name="Straight Arrow Connector 13"/>
            <p:cNvCxnSpPr/>
            <p:nvPr/>
          </p:nvCxnSpPr>
          <p:spPr>
            <a:xfrm rot="10800000">
              <a:off x="4572000" y="3886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4572000" y="1981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4382294" y="2932906"/>
              <a:ext cx="1905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4572000" y="19050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4572000" y="1295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029200" y="1600200"/>
              <a:ext cx="609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80"/>
            <p:cNvSpPr txBox="1"/>
            <p:nvPr/>
          </p:nvSpPr>
          <p:spPr>
            <a:xfrm>
              <a:off x="5486400" y="2743200"/>
              <a:ext cx="18288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Long-Term Financing</a:t>
              </a:r>
              <a:endParaRPr lang="en-GB" sz="1200">
                <a:effectLst/>
                <a:latin typeface="Times New Roman"/>
                <a:ea typeface="Times New Roman"/>
              </a:endParaRPr>
            </a:p>
          </p:txBody>
        </p:sp>
        <p:sp>
          <p:nvSpPr>
            <p:cNvPr id="21" name="TextBox 81"/>
            <p:cNvSpPr txBox="1"/>
            <p:nvPr/>
          </p:nvSpPr>
          <p:spPr>
            <a:xfrm>
              <a:off x="5562600" y="1295400"/>
              <a:ext cx="16764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Short-Term Financing</a:t>
              </a:r>
              <a:endParaRPr lang="en-GB" sz="1200">
                <a:effectLst/>
                <a:latin typeface="Times New Roman"/>
                <a:ea typeface="Times New Roman"/>
              </a:endParaRPr>
            </a:p>
          </p:txBody>
        </p:sp>
      </p:gr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Conservative Policy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US" dirty="0" smtClean="0">
                <a:solidFill>
                  <a:schemeClr val="tx2">
                    <a:lumMod val="75000"/>
                  </a:schemeClr>
                </a:solidFill>
              </a:rPr>
              <a:t> </a:t>
            </a:r>
            <a:endParaRPr lang="en-US" dirty="0">
              <a:solidFill>
                <a:schemeClr val="tx2">
                  <a:lumMod val="75000"/>
                </a:schemeClr>
              </a:solidFill>
            </a:endParaRPr>
          </a:p>
        </p:txBody>
      </p:sp>
      <p:grpSp>
        <p:nvGrpSpPr>
          <p:cNvPr id="4" name="Group 3"/>
          <p:cNvGrpSpPr/>
          <p:nvPr/>
        </p:nvGrpSpPr>
        <p:grpSpPr>
          <a:xfrm>
            <a:off x="1649232" y="2122819"/>
            <a:ext cx="6066173" cy="3496056"/>
            <a:chOff x="1519539" y="744826"/>
            <a:chExt cx="5795661" cy="3739306"/>
          </a:xfrm>
        </p:grpSpPr>
        <p:sp>
          <p:nvSpPr>
            <p:cNvPr id="5" name="Rectangle 4"/>
            <p:cNvSpPr/>
            <p:nvPr/>
          </p:nvSpPr>
          <p:spPr>
            <a:xfrm>
              <a:off x="2209800" y="2590800"/>
              <a:ext cx="23622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6" name="Rectangle 5"/>
            <p:cNvSpPr/>
            <p:nvPr/>
          </p:nvSpPr>
          <p:spPr>
            <a:xfrm>
              <a:off x="2209800" y="1905000"/>
              <a:ext cx="23622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7" name="Freeform 6"/>
            <p:cNvSpPr>
              <a:spLocks/>
            </p:cNvSpPr>
            <p:nvPr/>
          </p:nvSpPr>
          <p:spPr bwMode="auto">
            <a:xfrm>
              <a:off x="2209800" y="1371600"/>
              <a:ext cx="2386765" cy="510309"/>
            </a:xfrm>
            <a:custGeom>
              <a:avLst/>
              <a:gdLst/>
              <a:ahLst/>
              <a:cxnLst>
                <a:cxn ang="0">
                  <a:pos x="0" y="573"/>
                </a:cxn>
                <a:cxn ang="0">
                  <a:pos x="750" y="3"/>
                </a:cxn>
                <a:cxn ang="0">
                  <a:pos x="1500" y="573"/>
                </a:cxn>
                <a:cxn ang="0">
                  <a:pos x="2250" y="3"/>
                </a:cxn>
                <a:cxn ang="0">
                  <a:pos x="3000" y="573"/>
                </a:cxn>
                <a:cxn ang="0">
                  <a:pos x="3750" y="3"/>
                </a:cxn>
                <a:cxn ang="0">
                  <a:pos x="4500" y="558"/>
                </a:cxn>
              </a:cxnLst>
              <a:rect l="0" t="0" r="r" b="b"/>
              <a:pathLst>
                <a:path w="4500" h="573">
                  <a:moveTo>
                    <a:pt x="0" y="573"/>
                  </a:moveTo>
                  <a:cubicBezTo>
                    <a:pt x="250" y="288"/>
                    <a:pt x="500" y="3"/>
                    <a:pt x="750" y="3"/>
                  </a:cubicBezTo>
                  <a:cubicBezTo>
                    <a:pt x="1000" y="3"/>
                    <a:pt x="1250" y="573"/>
                    <a:pt x="1500" y="573"/>
                  </a:cubicBezTo>
                  <a:cubicBezTo>
                    <a:pt x="1750" y="573"/>
                    <a:pt x="2000" y="3"/>
                    <a:pt x="2250" y="3"/>
                  </a:cubicBezTo>
                  <a:cubicBezTo>
                    <a:pt x="2500" y="3"/>
                    <a:pt x="2750" y="573"/>
                    <a:pt x="3000" y="573"/>
                  </a:cubicBezTo>
                  <a:cubicBezTo>
                    <a:pt x="3250" y="573"/>
                    <a:pt x="3500" y="6"/>
                    <a:pt x="3750" y="3"/>
                  </a:cubicBezTo>
                  <a:cubicBezTo>
                    <a:pt x="4000" y="0"/>
                    <a:pt x="4375" y="463"/>
                    <a:pt x="4500" y="558"/>
                  </a:cubicBezTo>
                </a:path>
              </a:pathLst>
            </a:custGeom>
            <a:solidFill>
              <a:schemeClr val="accent1">
                <a:lumMod val="20000"/>
                <a:lumOff val="8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nSpc>
                  <a:spcPct val="115000"/>
                </a:lnSpc>
                <a:spcAft>
                  <a:spcPts val="1000"/>
                </a:spcAft>
              </a:pPr>
              <a:r>
                <a:rPr lang="en-GB" sz="1100">
                  <a:effectLst/>
                  <a:latin typeface="Calibri"/>
                  <a:ea typeface="Calibri"/>
                  <a:cs typeface="Times New Roman"/>
                </a:rPr>
                <a:t> </a:t>
              </a:r>
            </a:p>
          </p:txBody>
        </p:sp>
        <p:sp>
          <p:nvSpPr>
            <p:cNvPr id="8" name="TextBox 58"/>
            <p:cNvSpPr txBox="1"/>
            <p:nvPr/>
          </p:nvSpPr>
          <p:spPr>
            <a:xfrm>
              <a:off x="4114800" y="4114800"/>
              <a:ext cx="990600" cy="369332"/>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Time</a:t>
              </a:r>
              <a:endParaRPr lang="en-GB" sz="1200">
                <a:effectLst/>
                <a:latin typeface="Times New Roman"/>
                <a:ea typeface="Times New Roman"/>
              </a:endParaRPr>
            </a:p>
          </p:txBody>
        </p:sp>
        <p:sp>
          <p:nvSpPr>
            <p:cNvPr id="9" name="TextBox 59"/>
            <p:cNvSpPr txBox="1"/>
            <p:nvPr/>
          </p:nvSpPr>
          <p:spPr>
            <a:xfrm>
              <a:off x="1519539" y="2133583"/>
              <a:ext cx="469265" cy="1752600"/>
            </a:xfrm>
            <a:prstGeom prst="rect">
              <a:avLst/>
            </a:prstGeom>
            <a:noFill/>
          </p:spPr>
          <p:txBody>
            <a:bodyPr vert="vert" wrap="square" rtlCol="0">
              <a:spAutoFit/>
            </a:bodyPr>
            <a:lstStyle/>
            <a:p>
              <a:pPr>
                <a:spcAft>
                  <a:spcPts val="0"/>
                </a:spcAft>
              </a:pPr>
              <a:r>
                <a:rPr lang="en-US" sz="1800" kern="1200">
                  <a:solidFill>
                    <a:srgbClr val="000000"/>
                  </a:solidFill>
                  <a:effectLst/>
                  <a:latin typeface="Calibri"/>
                  <a:ea typeface="Times New Roman"/>
                  <a:cs typeface="Times New Roman"/>
                </a:rPr>
                <a:t>Investment £000</a:t>
              </a:r>
              <a:endParaRPr lang="en-GB" sz="1200">
                <a:effectLst/>
                <a:latin typeface="Times New Roman"/>
                <a:ea typeface="Times New Roman"/>
              </a:endParaRPr>
            </a:p>
          </p:txBody>
        </p:sp>
        <p:sp>
          <p:nvSpPr>
            <p:cNvPr id="10" name="TextBox 60"/>
            <p:cNvSpPr txBox="1"/>
            <p:nvPr/>
          </p:nvSpPr>
          <p:spPr>
            <a:xfrm>
              <a:off x="2590800" y="3048000"/>
              <a:ext cx="16764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Non-Current Assets</a:t>
              </a:r>
              <a:endParaRPr lang="en-GB" sz="1200">
                <a:effectLst/>
                <a:latin typeface="Times New Roman"/>
                <a:ea typeface="Times New Roman"/>
              </a:endParaRPr>
            </a:p>
          </p:txBody>
        </p:sp>
        <p:sp>
          <p:nvSpPr>
            <p:cNvPr id="11" name="TextBox 61"/>
            <p:cNvSpPr txBox="1"/>
            <p:nvPr/>
          </p:nvSpPr>
          <p:spPr>
            <a:xfrm>
              <a:off x="2590800" y="1909517"/>
              <a:ext cx="16764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Permanent Current Assets</a:t>
              </a:r>
              <a:endParaRPr lang="en-GB" sz="1200" dirty="0">
                <a:effectLst/>
                <a:latin typeface="Times New Roman"/>
                <a:ea typeface="Times New Roman"/>
              </a:endParaRPr>
            </a:p>
          </p:txBody>
        </p:sp>
        <p:sp>
          <p:nvSpPr>
            <p:cNvPr id="12" name="TextBox 62"/>
            <p:cNvSpPr txBox="1"/>
            <p:nvPr/>
          </p:nvSpPr>
          <p:spPr>
            <a:xfrm>
              <a:off x="2667000" y="744826"/>
              <a:ext cx="17526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Fluctuating Current Assets</a:t>
              </a:r>
              <a:endParaRPr lang="en-GB" sz="1200" dirty="0">
                <a:effectLst/>
                <a:latin typeface="Times New Roman"/>
                <a:ea typeface="Times New Roman"/>
              </a:endParaRPr>
            </a:p>
          </p:txBody>
        </p:sp>
        <p:cxnSp>
          <p:nvCxnSpPr>
            <p:cNvPr id="13" name="Straight Arrow Connector 12"/>
            <p:cNvCxnSpPr/>
            <p:nvPr/>
          </p:nvCxnSpPr>
          <p:spPr>
            <a:xfrm rot="10800000">
              <a:off x="4572000" y="3886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4571207" y="162675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333206" y="1628344"/>
              <a:ext cx="796" cy="22578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4571207" y="1484531"/>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4572000" y="1295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334794" y="1296193"/>
              <a:ext cx="0" cy="189927"/>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80"/>
            <p:cNvSpPr txBox="1"/>
            <p:nvPr/>
          </p:nvSpPr>
          <p:spPr>
            <a:xfrm>
              <a:off x="5486400" y="2743200"/>
              <a:ext cx="18288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Long-Term Financing</a:t>
              </a:r>
              <a:endParaRPr lang="en-GB" sz="1200">
                <a:effectLst/>
                <a:latin typeface="Times New Roman"/>
                <a:ea typeface="Times New Roman"/>
              </a:endParaRPr>
            </a:p>
          </p:txBody>
        </p:sp>
        <p:sp>
          <p:nvSpPr>
            <p:cNvPr id="20" name="TextBox 81"/>
            <p:cNvSpPr txBox="1"/>
            <p:nvPr/>
          </p:nvSpPr>
          <p:spPr>
            <a:xfrm>
              <a:off x="5486400" y="972234"/>
              <a:ext cx="16764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Short-Term Financing</a:t>
              </a:r>
              <a:endParaRPr lang="en-GB" sz="1200" dirty="0">
                <a:effectLst/>
                <a:latin typeface="Times New Roman"/>
                <a:ea typeface="Times New Roman"/>
              </a:endParaRPr>
            </a:p>
          </p:txBody>
        </p:sp>
      </p:gr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Aggressive Policy</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algn="l"/>
            <a:r>
              <a:rPr lang="en-US" dirty="0" smtClean="0">
                <a:solidFill>
                  <a:schemeClr val="tx2">
                    <a:lumMod val="75000"/>
                  </a:schemeClr>
                </a:solidFill>
              </a:rPr>
              <a:t> </a:t>
            </a:r>
            <a:endParaRPr lang="en-US" dirty="0">
              <a:solidFill>
                <a:schemeClr val="tx2">
                  <a:lumMod val="75000"/>
                </a:schemeClr>
              </a:solidFill>
            </a:endParaRPr>
          </a:p>
        </p:txBody>
      </p:sp>
      <p:grpSp>
        <p:nvGrpSpPr>
          <p:cNvPr id="6" name="Group 5"/>
          <p:cNvGrpSpPr/>
          <p:nvPr/>
        </p:nvGrpSpPr>
        <p:grpSpPr>
          <a:xfrm>
            <a:off x="1874808" y="2389165"/>
            <a:ext cx="5795644" cy="3749266"/>
            <a:chOff x="1519539" y="734458"/>
            <a:chExt cx="5795661" cy="3749674"/>
          </a:xfrm>
        </p:grpSpPr>
        <p:sp>
          <p:nvSpPr>
            <p:cNvPr id="7" name="Rectangle 6"/>
            <p:cNvSpPr/>
            <p:nvPr/>
          </p:nvSpPr>
          <p:spPr>
            <a:xfrm>
              <a:off x="2209800" y="2590800"/>
              <a:ext cx="23622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8" name="Rectangle 7"/>
            <p:cNvSpPr/>
            <p:nvPr/>
          </p:nvSpPr>
          <p:spPr>
            <a:xfrm>
              <a:off x="2209800" y="1905000"/>
              <a:ext cx="23622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100">
                  <a:effectLst/>
                  <a:ea typeface="Calibri"/>
                  <a:cs typeface="Times New Roman"/>
                </a:rPr>
                <a:t> </a:t>
              </a:r>
            </a:p>
          </p:txBody>
        </p:sp>
        <p:sp>
          <p:nvSpPr>
            <p:cNvPr id="9" name="Freeform 8"/>
            <p:cNvSpPr>
              <a:spLocks/>
            </p:cNvSpPr>
            <p:nvPr/>
          </p:nvSpPr>
          <p:spPr bwMode="auto">
            <a:xfrm>
              <a:off x="2209800" y="1371600"/>
              <a:ext cx="2386765" cy="510309"/>
            </a:xfrm>
            <a:custGeom>
              <a:avLst/>
              <a:gdLst/>
              <a:ahLst/>
              <a:cxnLst>
                <a:cxn ang="0">
                  <a:pos x="0" y="573"/>
                </a:cxn>
                <a:cxn ang="0">
                  <a:pos x="750" y="3"/>
                </a:cxn>
                <a:cxn ang="0">
                  <a:pos x="1500" y="573"/>
                </a:cxn>
                <a:cxn ang="0">
                  <a:pos x="2250" y="3"/>
                </a:cxn>
                <a:cxn ang="0">
                  <a:pos x="3000" y="573"/>
                </a:cxn>
                <a:cxn ang="0">
                  <a:pos x="3750" y="3"/>
                </a:cxn>
                <a:cxn ang="0">
                  <a:pos x="4500" y="558"/>
                </a:cxn>
              </a:cxnLst>
              <a:rect l="0" t="0" r="r" b="b"/>
              <a:pathLst>
                <a:path w="4500" h="573">
                  <a:moveTo>
                    <a:pt x="0" y="573"/>
                  </a:moveTo>
                  <a:cubicBezTo>
                    <a:pt x="250" y="288"/>
                    <a:pt x="500" y="3"/>
                    <a:pt x="750" y="3"/>
                  </a:cubicBezTo>
                  <a:cubicBezTo>
                    <a:pt x="1000" y="3"/>
                    <a:pt x="1250" y="573"/>
                    <a:pt x="1500" y="573"/>
                  </a:cubicBezTo>
                  <a:cubicBezTo>
                    <a:pt x="1750" y="573"/>
                    <a:pt x="2000" y="3"/>
                    <a:pt x="2250" y="3"/>
                  </a:cubicBezTo>
                  <a:cubicBezTo>
                    <a:pt x="2500" y="3"/>
                    <a:pt x="2750" y="573"/>
                    <a:pt x="3000" y="573"/>
                  </a:cubicBezTo>
                  <a:cubicBezTo>
                    <a:pt x="3250" y="573"/>
                    <a:pt x="3500" y="6"/>
                    <a:pt x="3750" y="3"/>
                  </a:cubicBezTo>
                  <a:cubicBezTo>
                    <a:pt x="4000" y="0"/>
                    <a:pt x="4375" y="463"/>
                    <a:pt x="4500" y="558"/>
                  </a:cubicBezTo>
                </a:path>
              </a:pathLst>
            </a:custGeom>
            <a:solidFill>
              <a:schemeClr val="accent1">
                <a:lumMod val="20000"/>
                <a:lumOff val="8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nSpc>
                  <a:spcPct val="115000"/>
                </a:lnSpc>
                <a:spcAft>
                  <a:spcPts val="1000"/>
                </a:spcAft>
              </a:pPr>
              <a:r>
                <a:rPr lang="en-GB" sz="1100">
                  <a:effectLst/>
                  <a:latin typeface="Calibri"/>
                  <a:ea typeface="Calibri"/>
                  <a:cs typeface="Times New Roman"/>
                </a:rPr>
                <a:t> </a:t>
              </a:r>
            </a:p>
          </p:txBody>
        </p:sp>
        <p:sp>
          <p:nvSpPr>
            <p:cNvPr id="10" name="TextBox 58"/>
            <p:cNvSpPr txBox="1"/>
            <p:nvPr/>
          </p:nvSpPr>
          <p:spPr>
            <a:xfrm>
              <a:off x="4114800" y="4114800"/>
              <a:ext cx="990600" cy="369332"/>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Time</a:t>
              </a:r>
              <a:endParaRPr lang="en-GB" sz="1200">
                <a:effectLst/>
                <a:latin typeface="Times New Roman"/>
                <a:ea typeface="Times New Roman"/>
              </a:endParaRPr>
            </a:p>
          </p:txBody>
        </p:sp>
        <p:sp>
          <p:nvSpPr>
            <p:cNvPr id="11" name="TextBox 59"/>
            <p:cNvSpPr txBox="1"/>
            <p:nvPr/>
          </p:nvSpPr>
          <p:spPr>
            <a:xfrm>
              <a:off x="1519539" y="2133583"/>
              <a:ext cx="469265" cy="1752600"/>
            </a:xfrm>
            <a:prstGeom prst="rect">
              <a:avLst/>
            </a:prstGeom>
            <a:noFill/>
          </p:spPr>
          <p:txBody>
            <a:bodyPr vert="vert" wrap="square" rtlCol="0">
              <a:spAutoFit/>
            </a:bodyPr>
            <a:lstStyle/>
            <a:p>
              <a:pPr>
                <a:spcAft>
                  <a:spcPts val="0"/>
                </a:spcAft>
              </a:pPr>
              <a:r>
                <a:rPr lang="en-US" sz="1800" kern="1200">
                  <a:solidFill>
                    <a:srgbClr val="000000"/>
                  </a:solidFill>
                  <a:effectLst/>
                  <a:latin typeface="Calibri"/>
                  <a:ea typeface="Times New Roman"/>
                  <a:cs typeface="Times New Roman"/>
                </a:rPr>
                <a:t>Investment £000</a:t>
              </a:r>
              <a:endParaRPr lang="en-GB" sz="1200">
                <a:effectLst/>
                <a:latin typeface="Times New Roman"/>
                <a:ea typeface="Times New Roman"/>
              </a:endParaRPr>
            </a:p>
          </p:txBody>
        </p:sp>
        <p:sp>
          <p:nvSpPr>
            <p:cNvPr id="12" name="TextBox 60"/>
            <p:cNvSpPr txBox="1"/>
            <p:nvPr/>
          </p:nvSpPr>
          <p:spPr>
            <a:xfrm>
              <a:off x="2590800" y="3048000"/>
              <a:ext cx="16764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Non-Current Assets</a:t>
              </a:r>
              <a:endParaRPr lang="en-GB" sz="1200">
                <a:effectLst/>
                <a:latin typeface="Times New Roman"/>
                <a:ea typeface="Times New Roman"/>
              </a:endParaRPr>
            </a:p>
          </p:txBody>
        </p:sp>
        <p:sp>
          <p:nvSpPr>
            <p:cNvPr id="13" name="TextBox 61"/>
            <p:cNvSpPr txBox="1"/>
            <p:nvPr/>
          </p:nvSpPr>
          <p:spPr>
            <a:xfrm>
              <a:off x="2590800" y="1893133"/>
              <a:ext cx="16764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Permanent Current Assets</a:t>
              </a:r>
              <a:endParaRPr lang="en-GB" sz="1200" dirty="0">
                <a:effectLst/>
                <a:latin typeface="Times New Roman"/>
                <a:ea typeface="Times New Roman"/>
              </a:endParaRPr>
            </a:p>
          </p:txBody>
        </p:sp>
        <p:sp>
          <p:nvSpPr>
            <p:cNvPr id="14" name="TextBox 62"/>
            <p:cNvSpPr txBox="1"/>
            <p:nvPr/>
          </p:nvSpPr>
          <p:spPr>
            <a:xfrm>
              <a:off x="2667000" y="734458"/>
              <a:ext cx="1752600" cy="646331"/>
            </a:xfrm>
            <a:prstGeom prst="rect">
              <a:avLst/>
            </a:prstGeom>
            <a:noFill/>
          </p:spPr>
          <p:txBody>
            <a:bodyPr wrap="square" rtlCol="0">
              <a:spAutoFit/>
            </a:bodyPr>
            <a:lstStyle/>
            <a:p>
              <a:pPr>
                <a:spcAft>
                  <a:spcPts val="0"/>
                </a:spcAft>
              </a:pPr>
              <a:r>
                <a:rPr lang="en-US" sz="1800" kern="1200" dirty="0">
                  <a:solidFill>
                    <a:srgbClr val="000000"/>
                  </a:solidFill>
                  <a:effectLst/>
                  <a:latin typeface="Calibri"/>
                  <a:ea typeface="Times New Roman"/>
                  <a:cs typeface="Times New Roman"/>
                </a:rPr>
                <a:t>Fluctuating Current Assets</a:t>
              </a:r>
              <a:endParaRPr lang="en-GB" sz="1200" dirty="0">
                <a:effectLst/>
                <a:latin typeface="Times New Roman"/>
                <a:ea typeface="Times New Roman"/>
              </a:endParaRPr>
            </a:p>
          </p:txBody>
        </p:sp>
        <p:cxnSp>
          <p:nvCxnSpPr>
            <p:cNvPr id="15" name="Straight Arrow Connector 14"/>
            <p:cNvCxnSpPr/>
            <p:nvPr/>
          </p:nvCxnSpPr>
          <p:spPr>
            <a:xfrm rot="10800000">
              <a:off x="4572000" y="3886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4572000" y="2422549"/>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333206" y="2424140"/>
              <a:ext cx="795" cy="1462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4571206" y="2246311"/>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4572000" y="1295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334794" y="1296194"/>
              <a:ext cx="0" cy="951707"/>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80"/>
            <p:cNvSpPr txBox="1"/>
            <p:nvPr/>
          </p:nvSpPr>
          <p:spPr>
            <a:xfrm>
              <a:off x="5486400" y="2743200"/>
              <a:ext cx="18288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Long-Term Financing</a:t>
              </a:r>
              <a:endParaRPr lang="en-GB" sz="1200">
                <a:effectLst/>
                <a:latin typeface="Times New Roman"/>
                <a:ea typeface="Times New Roman"/>
              </a:endParaRPr>
            </a:p>
          </p:txBody>
        </p:sp>
        <p:sp>
          <p:nvSpPr>
            <p:cNvPr id="22" name="TextBox 81"/>
            <p:cNvSpPr txBox="1"/>
            <p:nvPr/>
          </p:nvSpPr>
          <p:spPr>
            <a:xfrm>
              <a:off x="5562600" y="1295400"/>
              <a:ext cx="1676400" cy="646331"/>
            </a:xfrm>
            <a:prstGeom prst="rect">
              <a:avLst/>
            </a:prstGeom>
            <a:noFill/>
          </p:spPr>
          <p:txBody>
            <a:bodyPr wrap="square" rtlCol="0">
              <a:spAutoFit/>
            </a:bodyPr>
            <a:lstStyle/>
            <a:p>
              <a:pPr>
                <a:spcAft>
                  <a:spcPts val="0"/>
                </a:spcAft>
              </a:pPr>
              <a:r>
                <a:rPr lang="en-US" sz="1800" kern="1200">
                  <a:solidFill>
                    <a:srgbClr val="000000"/>
                  </a:solidFill>
                  <a:effectLst/>
                  <a:latin typeface="Calibri"/>
                  <a:ea typeface="Times New Roman"/>
                  <a:cs typeface="Times New Roman"/>
                </a:rPr>
                <a:t>Short-Term Financing</a:t>
              </a:r>
              <a:endParaRPr lang="en-GB" sz="1200">
                <a:effectLst/>
                <a:latin typeface="Times New Roman"/>
                <a:ea typeface="Times New Roman"/>
              </a:endParaRPr>
            </a:p>
          </p:txBody>
        </p:sp>
      </p:grpSp>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t>
            </a:r>
            <a:br>
              <a:rPr lang="en-US" b="1" dirty="0" smtClean="0">
                <a:solidFill>
                  <a:schemeClr val="bg1"/>
                </a:solidFill>
              </a:rPr>
            </a:br>
            <a:r>
              <a:rPr lang="en-US" b="1" dirty="0" smtClean="0">
                <a:solidFill>
                  <a:schemeClr val="bg1"/>
                </a:solidFill>
              </a:rPr>
              <a:t>Operational V Financial Imperatives</a:t>
            </a: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83763988"/>
              </p:ext>
            </p:extLst>
          </p:nvPr>
        </p:nvGraphicFramePr>
        <p:xfrm>
          <a:off x="827584" y="1988840"/>
          <a:ext cx="7704856" cy="4032449"/>
        </p:xfrm>
        <a:graphic>
          <a:graphicData uri="http://schemas.openxmlformats.org/drawingml/2006/table">
            <a:tbl>
              <a:tblPr firstRow="1" firstCol="1" bandRow="1">
                <a:tableStyleId>{5C22544A-7EE6-4342-B048-85BDC9FD1C3A}</a:tableStyleId>
              </a:tblPr>
              <a:tblGrid>
                <a:gridCol w="3852428"/>
                <a:gridCol w="3852428"/>
              </a:tblGrid>
              <a:tr h="297365">
                <a:tc>
                  <a:txBody>
                    <a:bodyPr/>
                    <a:lstStyle/>
                    <a:p>
                      <a:pPr>
                        <a:lnSpc>
                          <a:spcPct val="115000"/>
                        </a:lnSpc>
                        <a:spcAft>
                          <a:spcPts val="1000"/>
                        </a:spcAft>
                      </a:pPr>
                      <a:r>
                        <a:rPr lang="en-GB" sz="1400" dirty="0">
                          <a:effectLst/>
                        </a:rPr>
                        <a:t>Operational perspective</a:t>
                      </a:r>
                      <a:endParaRPr lang="en-GB" sz="1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400" dirty="0">
                          <a:effectLst/>
                        </a:rPr>
                        <a:t>Financial perspective</a:t>
                      </a:r>
                      <a:endParaRPr lang="en-GB" sz="1400" dirty="0">
                        <a:effectLst/>
                        <a:latin typeface="Calibri"/>
                        <a:ea typeface="Calibri"/>
                        <a:cs typeface="Times New Roman"/>
                      </a:endParaRPr>
                    </a:p>
                  </a:txBody>
                  <a:tcPr marL="68580" marR="68580" marT="0" marB="0"/>
                </a:tc>
              </a:tr>
              <a:tr h="1245028">
                <a:tc>
                  <a:txBody>
                    <a:bodyPr/>
                    <a:lstStyle/>
                    <a:p>
                      <a:pPr>
                        <a:lnSpc>
                          <a:spcPct val="115000"/>
                        </a:lnSpc>
                        <a:spcAft>
                          <a:spcPts val="0"/>
                        </a:spcAft>
                      </a:pPr>
                      <a:r>
                        <a:rPr lang="en-GB" sz="1400" b="0" dirty="0">
                          <a:solidFill>
                            <a:schemeClr val="tx2">
                              <a:lumMod val="75000"/>
                            </a:schemeClr>
                          </a:solidFill>
                          <a:effectLst/>
                        </a:rPr>
                        <a:t>The restaurant manager wants to ensure there is sufficient stock (inventory) in place to be able always offer the full menu and not run out of individual food items.</a:t>
                      </a:r>
                      <a:endParaRPr lang="en-GB" sz="1400" b="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c>
                  <a:txBody>
                    <a:bodyPr/>
                    <a:lstStyle/>
                    <a:p>
                      <a:pPr>
                        <a:lnSpc>
                          <a:spcPct val="115000"/>
                        </a:lnSpc>
                        <a:spcAft>
                          <a:spcPts val="0"/>
                        </a:spcAft>
                      </a:pPr>
                      <a:r>
                        <a:rPr lang="en-GB" sz="1400" dirty="0">
                          <a:solidFill>
                            <a:schemeClr val="tx2">
                              <a:lumMod val="75000"/>
                            </a:schemeClr>
                          </a:solidFill>
                          <a:effectLst/>
                        </a:rPr>
                        <a:t>The accountant wants money ‘tied up’ in Inventory to be kept to a minimum, so the resource is available to ‘work’ within the business.</a:t>
                      </a:r>
                      <a:endParaRPr lang="en-GB" sz="140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r>
              <a:tr h="1245028">
                <a:tc>
                  <a:txBody>
                    <a:bodyPr/>
                    <a:lstStyle/>
                    <a:p>
                      <a:pPr>
                        <a:lnSpc>
                          <a:spcPct val="115000"/>
                        </a:lnSpc>
                        <a:spcAft>
                          <a:spcPts val="0"/>
                        </a:spcAft>
                      </a:pPr>
                      <a:r>
                        <a:rPr lang="en-GB" sz="1400" b="0" dirty="0">
                          <a:solidFill>
                            <a:schemeClr val="tx2">
                              <a:lumMod val="75000"/>
                            </a:schemeClr>
                          </a:solidFill>
                          <a:effectLst/>
                        </a:rPr>
                        <a:t>In order to gain contracts for an event or conference the event’s manager is willing to agree trade credit terms with the customer.</a:t>
                      </a:r>
                      <a:endParaRPr lang="en-GB" sz="1400" b="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c>
                  <a:txBody>
                    <a:bodyPr/>
                    <a:lstStyle/>
                    <a:p>
                      <a:pPr>
                        <a:lnSpc>
                          <a:spcPct val="115000"/>
                        </a:lnSpc>
                        <a:spcAft>
                          <a:spcPts val="0"/>
                        </a:spcAft>
                      </a:pPr>
                      <a:r>
                        <a:rPr lang="en-GB" sz="1400" dirty="0">
                          <a:solidFill>
                            <a:schemeClr val="tx2">
                              <a:lumMod val="75000"/>
                            </a:schemeClr>
                          </a:solidFill>
                          <a:effectLst/>
                        </a:rPr>
                        <a:t>The accountant wants to ensure the customer is ‘credit worthy’ and if credit terms are allowed there is a high chance they will be able to pay in the future and on time.</a:t>
                      </a:r>
                      <a:endParaRPr lang="en-GB" sz="140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r>
              <a:tr h="1245028">
                <a:tc>
                  <a:txBody>
                    <a:bodyPr/>
                    <a:lstStyle/>
                    <a:p>
                      <a:pPr>
                        <a:lnSpc>
                          <a:spcPct val="115000"/>
                        </a:lnSpc>
                        <a:spcAft>
                          <a:spcPts val="0"/>
                        </a:spcAft>
                      </a:pPr>
                      <a:r>
                        <a:rPr lang="en-GB" sz="1400" b="0" dirty="0">
                          <a:solidFill>
                            <a:schemeClr val="tx2">
                              <a:lumMod val="75000"/>
                            </a:schemeClr>
                          </a:solidFill>
                          <a:effectLst/>
                        </a:rPr>
                        <a:t>The operations manager wants to have a good working relationship with their suppliers, so the suppliers will work with them when they need urgent extra supplies. </a:t>
                      </a:r>
                      <a:endParaRPr lang="en-GB" sz="1400" b="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c>
                  <a:txBody>
                    <a:bodyPr/>
                    <a:lstStyle/>
                    <a:p>
                      <a:pPr>
                        <a:lnSpc>
                          <a:spcPct val="115000"/>
                        </a:lnSpc>
                        <a:spcAft>
                          <a:spcPts val="0"/>
                        </a:spcAft>
                      </a:pPr>
                      <a:r>
                        <a:rPr lang="en-GB" sz="1400" dirty="0">
                          <a:solidFill>
                            <a:schemeClr val="tx2">
                              <a:lumMod val="75000"/>
                            </a:schemeClr>
                          </a:solidFill>
                          <a:effectLst/>
                        </a:rPr>
                        <a:t>Financially, paying suppliers as late as possible (without incurring penalties) makes financial sense.</a:t>
                      </a:r>
                      <a:endParaRPr lang="en-GB" sz="140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966378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1524</Words>
  <Application>Microsoft Office PowerPoint</Application>
  <PresentationFormat>On-screen Show (4:3)</PresentationFormat>
  <Paragraphs>565</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Chapter 12</vt:lpstr>
      <vt:lpstr> Objectives  </vt:lpstr>
      <vt:lpstr>  The Working Capital Cycle</vt:lpstr>
      <vt:lpstr>  Measuring Working Capital</vt:lpstr>
      <vt:lpstr>  Working capital Policy</vt:lpstr>
      <vt:lpstr>  Matching Policy</vt:lpstr>
      <vt:lpstr>  Conservative Policy</vt:lpstr>
      <vt:lpstr>  Aggressive Policy</vt:lpstr>
      <vt:lpstr>  Operational V Financial Imperatives</vt:lpstr>
      <vt:lpstr>Working Capital Characteristics of Different Businesses</vt:lpstr>
      <vt:lpstr>  Management of Inventory</vt:lpstr>
      <vt:lpstr>  Inventory Control Policy</vt:lpstr>
      <vt:lpstr>  Inventory Control Formulae</vt:lpstr>
      <vt:lpstr>  Economic Order Quantity (EOQ)</vt:lpstr>
      <vt:lpstr>  Total Cost</vt:lpstr>
      <vt:lpstr>  Example</vt:lpstr>
      <vt:lpstr>  Answer</vt:lpstr>
      <vt:lpstr>  Graph showing EOQ</vt:lpstr>
      <vt:lpstr>  EOQ and discounts</vt:lpstr>
      <vt:lpstr>  Example (1)</vt:lpstr>
      <vt:lpstr>  Example (2)</vt:lpstr>
      <vt:lpstr>  Managing Accounts Receivable</vt:lpstr>
      <vt:lpstr>  The Credit Cycle</vt:lpstr>
      <vt:lpstr>  Credit Control</vt:lpstr>
      <vt:lpstr>  Cost of managing accounts receivable</vt:lpstr>
      <vt:lpstr>  Assessing Creditworthiness</vt:lpstr>
      <vt:lpstr>  Collecting debts (1)</vt:lpstr>
      <vt:lpstr>  Collecting Debts (2)</vt:lpstr>
      <vt:lpstr>  Age Analysis of Accounts Receivable</vt:lpstr>
      <vt:lpstr>External Ways of Managing Accounts Receivable</vt:lpstr>
      <vt:lpstr>  Managing Accounts payable</vt:lpstr>
      <vt:lpstr>  Management of Cash</vt:lpstr>
      <vt:lpstr>  Cash Flow Forecast</vt:lpstr>
      <vt:lpstr>  Example</vt:lpstr>
      <vt:lpstr> Answer</vt:lpstr>
      <vt:lpstr>The organisers decided to offer a 10% discount for early purchase and half of those buying in quarter 2 take up the offer</vt:lpstr>
      <vt:lpstr>The organisers secure a headline act early which would also encourage early sales</vt:lpstr>
      <vt:lpstr>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23</cp:revision>
  <dcterms:created xsi:type="dcterms:W3CDTF">2012-08-01T20:46:07Z</dcterms:created>
  <dcterms:modified xsi:type="dcterms:W3CDTF">2012-08-26T13:19:41Z</dcterms:modified>
</cp:coreProperties>
</file>